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60" r:id="rId2"/>
    <p:sldId id="261" r:id="rId3"/>
    <p:sldId id="262" r:id="rId4"/>
    <p:sldId id="259" r:id="rId5"/>
    <p:sldId id="263" r:id="rId6"/>
    <p:sldId id="264" r:id="rId7"/>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1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6"/>
          <p:cNvSpPr>
            <a:spLocks noGrp="1" noChangeArrowheads="1"/>
          </p:cNvSpPr>
          <p:nvPr>
            <p:ph type="sldNum" sz="quarter" idx="12"/>
          </p:nvPr>
        </p:nvSpPr>
        <p:spPr>
          <a:ln/>
        </p:spPr>
        <p:txBody>
          <a:bodyPr/>
          <a:lstStyle>
            <a:lvl1pPr>
              <a:defRPr/>
            </a:lvl1pPr>
          </a:lstStyle>
          <a:p>
            <a:pPr>
              <a:defRPr/>
            </a:pPr>
            <a:fld id="{A2843EA2-B7A8-40E0-8643-3C845B00A03D}"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76250" y="1268413"/>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67250" y="1268413"/>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26"/>
          <p:cNvSpPr>
            <a:spLocks noGrp="1" noChangeArrowheads="1"/>
          </p:cNvSpPr>
          <p:nvPr>
            <p:ph type="sldNum" sz="quarter" idx="12"/>
          </p:nvPr>
        </p:nvSpPr>
        <p:spPr>
          <a:ln/>
        </p:spPr>
        <p:txBody>
          <a:bodyPr/>
          <a:lstStyle>
            <a:lvl1pPr>
              <a:defRPr/>
            </a:lvl1pPr>
          </a:lstStyle>
          <a:p>
            <a:pPr>
              <a:defRPr/>
            </a:pPr>
            <a:fld id="{6D481035-CC87-4D1B-99F5-956B7B3E25F5}"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hyperlink" Target="mailto:lgg@cs.ntust.edu.tw" TargetMode="Externa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sp>
          <p:nvSpPr>
            <p:cNvPr id="1463299"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zh-TW" altLang="en-US"/>
            </a:p>
          </p:txBody>
        </p:sp>
        <p:sp>
          <p:nvSpPr>
            <p:cNvPr id="1463300"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zh-TW" altLang="en-US"/>
            </a:p>
          </p:txBody>
        </p:sp>
      </p:grpSp>
      <p:sp>
        <p:nvSpPr>
          <p:cNvPr id="1463301"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zh-TW" altLang="en-US"/>
          </a:p>
        </p:txBody>
      </p:sp>
      <p:grpSp>
        <p:nvGrpSpPr>
          <p:cNvPr id="3" name="Group 6"/>
          <p:cNvGrpSpPr>
            <a:grpSpLocks/>
          </p:cNvGrpSpPr>
          <p:nvPr/>
        </p:nvGrpSpPr>
        <p:grpSpPr bwMode="auto">
          <a:xfrm>
            <a:off x="0" y="6019800"/>
            <a:ext cx="7848600" cy="857250"/>
            <a:chOff x="0" y="3792"/>
            <a:chExt cx="4944" cy="540"/>
          </a:xfrm>
        </p:grpSpPr>
        <p:sp>
          <p:nvSpPr>
            <p:cNvPr id="1463303"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zh-TW" altLang="en-US"/>
            </a:p>
          </p:txBody>
        </p:sp>
        <p:grpSp>
          <p:nvGrpSpPr>
            <p:cNvPr id="4" name="Group 8"/>
            <p:cNvGrpSpPr>
              <a:grpSpLocks/>
            </p:cNvGrpSpPr>
            <p:nvPr userDrawn="1"/>
          </p:nvGrpSpPr>
          <p:grpSpPr bwMode="auto">
            <a:xfrm>
              <a:off x="2486" y="3792"/>
              <a:ext cx="2458" cy="540"/>
              <a:chOff x="2486" y="3792"/>
              <a:chExt cx="2458" cy="540"/>
            </a:xfrm>
          </p:grpSpPr>
          <p:sp>
            <p:nvSpPr>
              <p:cNvPr id="1463305"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endParaRPr lang="zh-TW" altLang="en-US"/>
              </a:p>
            </p:txBody>
          </p:sp>
          <p:sp>
            <p:nvSpPr>
              <p:cNvPr id="1463306"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zh-TW" altLang="en-US"/>
              </a:p>
            </p:txBody>
          </p:sp>
          <p:sp>
            <p:nvSpPr>
              <p:cNvPr id="1463307"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zh-TW" altLang="en-US"/>
              </a:p>
            </p:txBody>
          </p:sp>
          <p:sp>
            <p:nvSpPr>
              <p:cNvPr id="1463308"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zh-TW" altLang="en-US"/>
              </a:p>
            </p:txBody>
          </p:sp>
          <p:sp>
            <p:nvSpPr>
              <p:cNvPr id="1463309"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zh-TW" altLang="en-US"/>
              </a:p>
            </p:txBody>
          </p:sp>
        </p:grpSp>
        <p:sp>
          <p:nvSpPr>
            <p:cNvPr id="1463310"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zh-TW" altLang="en-US"/>
            </a:p>
          </p:txBody>
        </p:sp>
      </p:grpSp>
      <p:grpSp>
        <p:nvGrpSpPr>
          <p:cNvPr id="5" name="Group 15"/>
          <p:cNvGrpSpPr>
            <a:grpSpLocks/>
          </p:cNvGrpSpPr>
          <p:nvPr/>
        </p:nvGrpSpPr>
        <p:grpSpPr bwMode="auto">
          <a:xfrm>
            <a:off x="627063" y="6021388"/>
            <a:ext cx="5684837" cy="849312"/>
            <a:chOff x="395" y="3793"/>
            <a:chExt cx="3581" cy="535"/>
          </a:xfrm>
        </p:grpSpPr>
        <p:sp>
          <p:nvSpPr>
            <p:cNvPr id="1463312"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zh-TW" altLang="en-US"/>
            </a:p>
          </p:txBody>
        </p:sp>
        <p:sp>
          <p:nvSpPr>
            <p:cNvPr id="1463313"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zh-TW" altLang="en-US"/>
            </a:p>
          </p:txBody>
        </p:sp>
        <p:sp>
          <p:nvSpPr>
            <p:cNvPr id="1463314"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zh-TW" altLang="en-US"/>
            </a:p>
          </p:txBody>
        </p:sp>
        <p:sp>
          <p:nvSpPr>
            <p:cNvPr id="1463315"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zh-TW" altLang="en-US"/>
            </a:p>
          </p:txBody>
        </p:sp>
        <p:sp>
          <p:nvSpPr>
            <p:cNvPr id="1463316"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zh-TW" altLang="en-US"/>
            </a:p>
          </p:txBody>
        </p:sp>
        <p:sp>
          <p:nvSpPr>
            <p:cNvPr id="1463317"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zh-TW" altLang="en-US"/>
            </a:p>
          </p:txBody>
        </p:sp>
      </p:grpSp>
      <p:sp>
        <p:nvSpPr>
          <p:cNvPr id="1463318" name="Rectangle 22"/>
          <p:cNvSpPr>
            <a:spLocks noGrp="1" noChangeArrowheads="1"/>
          </p:cNvSpPr>
          <p:nvPr>
            <p:ph type="title"/>
          </p:nvPr>
        </p:nvSpPr>
        <p:spPr bwMode="auto">
          <a:xfrm>
            <a:off x="476250" y="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463319" name="Rectangle 23"/>
          <p:cNvSpPr>
            <a:spLocks noGrp="1" noChangeArrowheads="1"/>
          </p:cNvSpPr>
          <p:nvPr>
            <p:ph type="body" idx="1"/>
          </p:nvPr>
        </p:nvSpPr>
        <p:spPr bwMode="auto">
          <a:xfrm>
            <a:off x="476250" y="1268413"/>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463320"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effectLst>
                  <a:outerShdw blurRad="38100" dist="38100" dir="2700000" algn="tl">
                    <a:srgbClr val="000000"/>
                  </a:outerShdw>
                </a:effectLst>
              </a:defRPr>
            </a:lvl1pPr>
          </a:lstStyle>
          <a:p>
            <a:endParaRPr lang="en-US" altLang="zh-TW"/>
          </a:p>
        </p:txBody>
      </p:sp>
      <p:sp>
        <p:nvSpPr>
          <p:cNvPr id="1463321"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effectLst>
                  <a:outerShdw blurRad="38100" dist="38100" dir="2700000" algn="tl">
                    <a:srgbClr val="000000"/>
                  </a:outerShdw>
                </a:effectLst>
              </a:defRPr>
            </a:lvl1pPr>
          </a:lstStyle>
          <a:p>
            <a:endParaRPr lang="en-US" altLang="zh-TW"/>
          </a:p>
        </p:txBody>
      </p:sp>
      <p:sp>
        <p:nvSpPr>
          <p:cNvPr id="1463322"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effectLst>
                  <a:outerShdw blurRad="38100" dist="38100" dir="2700000" algn="tl">
                    <a:srgbClr val="000000"/>
                  </a:outerShdw>
                </a:effectLst>
              </a:defRPr>
            </a:lvl1pPr>
          </a:lstStyle>
          <a:p>
            <a:fld id="{4CC7B7DB-30E4-4489-8E11-6656BE016FDF}" type="slidenum">
              <a:rPr lang="en-US" altLang="zh-TW"/>
              <a:pPr/>
              <a:t>‹#›</a:t>
            </a:fld>
            <a:endParaRPr lang="en-US" altLang="zh-TW"/>
          </a:p>
        </p:txBody>
      </p:sp>
      <p:grpSp>
        <p:nvGrpSpPr>
          <p:cNvPr id="6" name="Group 31"/>
          <p:cNvGrpSpPr>
            <a:grpSpLocks/>
          </p:cNvGrpSpPr>
          <p:nvPr/>
        </p:nvGrpSpPr>
        <p:grpSpPr bwMode="auto">
          <a:xfrm>
            <a:off x="1241425" y="6399213"/>
            <a:ext cx="6408738" cy="493712"/>
            <a:chOff x="782" y="4031"/>
            <a:chExt cx="4037" cy="311"/>
          </a:xfrm>
        </p:grpSpPr>
        <p:pic>
          <p:nvPicPr>
            <p:cNvPr id="1463324" name="Picture 28" descr="namemark2"/>
            <p:cNvPicPr>
              <a:picLocks noChangeAspect="1" noChangeArrowheads="1"/>
            </p:cNvPicPr>
            <p:nvPr userDrawn="1"/>
          </p:nvPicPr>
          <p:blipFill>
            <a:blip r:embed="rId4"/>
            <a:srcRect/>
            <a:stretch>
              <a:fillRect/>
            </a:stretch>
          </p:blipFill>
          <p:spPr bwMode="auto">
            <a:xfrm>
              <a:off x="782" y="4031"/>
              <a:ext cx="960" cy="199"/>
            </a:xfrm>
            <a:prstGeom prst="rect">
              <a:avLst/>
            </a:prstGeom>
            <a:noFill/>
          </p:spPr>
        </p:pic>
        <p:sp>
          <p:nvSpPr>
            <p:cNvPr id="1463325" name="Rectangle 29"/>
            <p:cNvSpPr>
              <a:spLocks noChangeArrowheads="1"/>
            </p:cNvSpPr>
            <p:nvPr userDrawn="1"/>
          </p:nvSpPr>
          <p:spPr bwMode="auto">
            <a:xfrm>
              <a:off x="1774" y="4059"/>
              <a:ext cx="3045" cy="173"/>
            </a:xfrm>
            <a:prstGeom prst="rect">
              <a:avLst/>
            </a:prstGeom>
            <a:noFill/>
            <a:ln w="9525">
              <a:noFill/>
              <a:miter lim="800000"/>
              <a:headEnd/>
              <a:tailEnd/>
            </a:ln>
            <a:effectLst/>
          </p:spPr>
          <p:txBody>
            <a:bodyPr wrap="none">
              <a:spAutoFit/>
            </a:bodyPr>
            <a:lstStyle/>
            <a:p>
              <a:r>
                <a:rPr lang="zh-TW" altLang="en-US" sz="1200">
                  <a:solidFill>
                    <a:srgbClr val="FFFF00"/>
                  </a:solidFill>
                  <a:ea typeface="標楷體" pitchFamily="65" charset="-120"/>
                </a:rPr>
                <a:t>李國光   </a:t>
              </a:r>
              <a:r>
                <a:rPr lang="zh-TW" altLang="en-US" sz="1200">
                  <a:solidFill>
                    <a:srgbClr val="FFFF00"/>
                  </a:solidFill>
                  <a:ea typeface="標楷體" pitchFamily="65" charset="-120"/>
                  <a:sym typeface="Symbol" pitchFamily="18" charset="2"/>
                </a:rPr>
                <a:t></a:t>
              </a:r>
              <a:r>
                <a:rPr lang="zh-TW" altLang="en-US" sz="1200">
                  <a:solidFill>
                    <a:srgbClr val="FFFF00"/>
                  </a:solidFill>
                  <a:ea typeface="標楷體" pitchFamily="65" charset="-120"/>
                </a:rPr>
                <a:t> 版權所有   </a:t>
              </a:r>
              <a:r>
                <a:rPr lang="en-US" altLang="zh-TW" sz="1200">
                  <a:solidFill>
                    <a:srgbClr val="FFFF00"/>
                  </a:solidFill>
                  <a:ea typeface="標楷體" pitchFamily="65" charset="-120"/>
                </a:rPr>
                <a:t>Tel: 02-2737-6782  Email: </a:t>
              </a:r>
              <a:r>
                <a:rPr lang="en-US" altLang="zh-TW" sz="1200">
                  <a:solidFill>
                    <a:srgbClr val="FFFF00"/>
                  </a:solidFill>
                  <a:ea typeface="標楷體" pitchFamily="65" charset="-120"/>
                  <a:hlinkClick r:id="rId5"/>
                </a:rPr>
                <a:t>lgg@cs.ntust.edu.tw</a:t>
              </a:r>
              <a:endParaRPr lang="en-US" altLang="zh-TW" sz="1200" b="1">
                <a:ea typeface="標楷體" pitchFamily="65" charset="-120"/>
              </a:endParaRPr>
            </a:p>
          </p:txBody>
        </p:sp>
        <p:sp>
          <p:nvSpPr>
            <p:cNvPr id="1463326" name="Text Box 30"/>
            <p:cNvSpPr txBox="1">
              <a:spLocks noChangeArrowheads="1"/>
            </p:cNvSpPr>
            <p:nvPr userDrawn="1"/>
          </p:nvSpPr>
          <p:spPr bwMode="auto">
            <a:xfrm>
              <a:off x="1859" y="4169"/>
              <a:ext cx="2372" cy="173"/>
            </a:xfrm>
            <a:prstGeom prst="rect">
              <a:avLst/>
            </a:prstGeom>
            <a:noFill/>
            <a:ln w="9525">
              <a:noFill/>
              <a:miter lim="800000"/>
              <a:headEnd/>
              <a:tailEnd/>
            </a:ln>
            <a:effectLst/>
          </p:spPr>
          <p:txBody>
            <a:bodyPr wrap="none">
              <a:spAutoFit/>
            </a:bodyPr>
            <a:lstStyle/>
            <a:p>
              <a:r>
                <a:rPr lang="zh-TW" altLang="en-US" sz="1200">
                  <a:solidFill>
                    <a:srgbClr val="FF3300"/>
                  </a:solidFill>
                  <a:latin typeface="標楷體" pitchFamily="65" charset="-120"/>
                  <a:ea typeface="標楷體" pitchFamily="65" charset="-120"/>
                </a:rPr>
                <a:t>知識與遠見的結合，才能夠避免無知與短視</a:t>
              </a:r>
              <a:r>
                <a:rPr lang="en-US" altLang="zh-TW" sz="1200">
                  <a:solidFill>
                    <a:srgbClr val="FF3300"/>
                  </a:solidFill>
                  <a:latin typeface="標楷體" pitchFamily="65" charset="-120"/>
                  <a:ea typeface="標楷體" pitchFamily="65" charset="-120"/>
                </a:rPr>
                <a:t>---</a:t>
              </a:r>
              <a:r>
                <a:rPr lang="zh-TW" altLang="en-US" sz="1200">
                  <a:solidFill>
                    <a:srgbClr val="FF3300"/>
                  </a:solidFill>
                  <a:latin typeface="標楷體" pitchFamily="65" charset="-120"/>
                  <a:ea typeface="標楷體" pitchFamily="65" charset="-120"/>
                </a:rPr>
                <a:t>高希均</a:t>
              </a:r>
            </a:p>
          </p:txBody>
        </p:sp>
      </p:grpSp>
    </p:spTree>
  </p:cSld>
  <p:clrMap bg1="dk2" tx1="lt1" bg2="dk1" tx2="lt2" accent1="accent1" accent2="accent2" accent3="accent3" accent4="accent4" accent5="accent5" accent6="accent6" hlink="hlink" folHlink="folHlink"/>
  <p:sldLayoutIdLst>
    <p:sldLayoutId id="2147483663" r:id="rId1"/>
    <p:sldLayoutId id="2147483664" r:id="rId2"/>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2pPr>
      <a:lvl3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3pPr>
      <a:lvl4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4pPr>
      <a:lvl5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5pPr>
      <a:lvl6pPr marL="4572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6pPr>
      <a:lvl7pPr marL="9144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7pPr>
      <a:lvl8pPr marL="13716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8pPr>
      <a:lvl9pPr marL="18288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9pPr>
    </p:titleStyle>
    <p:bodyStyle>
      <a:lvl1pPr marL="342900" indent="-342900" algn="l" rtl="0" eaLnBrk="1" fontAlgn="base" hangingPunct="1">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lr>
          <a:schemeClr val="tx2"/>
        </a:buClr>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ethan0620.blogspot.tw/2009/03/transformational-leadershiptransactiona.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iki.mbalib.com/zh-tw/%E4%BA%92%E5%8A%A8" TargetMode="External"/><Relationship Id="rId7" Type="http://schemas.openxmlformats.org/officeDocument/2006/relationships/hyperlink" Target="http://wiki.mbalib.com/zh-tw/%E5%8F%98%E9%9D%A9%E5%9E%8B%E9%A2%86%E5%AF%BC" TargetMode="External"/><Relationship Id="rId2" Type="http://schemas.openxmlformats.org/officeDocument/2006/relationships/hyperlink" Target="http://wiki.mbalib.com/zh-tw/%E5%8F%98%E9%9D%A9%E5%9E%8B%E9%A2%86%E5%AF%BC%E5%8A%9B" TargetMode="External"/><Relationship Id="rId1" Type="http://schemas.openxmlformats.org/officeDocument/2006/relationships/slideLayout" Target="../slideLayouts/slideLayout2.xml"/><Relationship Id="rId6" Type="http://schemas.openxmlformats.org/officeDocument/2006/relationships/hyperlink" Target="http://wiki.mbalib.com/zh-tw/%E7%BB%84%E7%BB%87%E7%9B%AE%E6%A0%87" TargetMode="External"/><Relationship Id="rId5" Type="http://schemas.openxmlformats.org/officeDocument/2006/relationships/hyperlink" Target="http://wiki.mbalib.com/zh-tw/%E5%85%B1%E5%90%8C%E5%88%9B%E9%80%A0" TargetMode="External"/><Relationship Id="rId4" Type="http://schemas.openxmlformats.org/officeDocument/2006/relationships/hyperlink" Target="http://wiki.mbalib.com/zh-tw/%E7%BB%84%E7%BB%87%E6%84%BF%E6%99%A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投影片編號版面配置區 6"/>
          <p:cNvSpPr>
            <a:spLocks noGrp="1"/>
          </p:cNvSpPr>
          <p:nvPr>
            <p:ph type="sldNum" sz="quarter" idx="12"/>
          </p:nvPr>
        </p:nvSpPr>
        <p:spPr/>
        <p:txBody>
          <a:bodyPr/>
          <a:lstStyle/>
          <a:p>
            <a:pPr>
              <a:defRPr/>
            </a:pPr>
            <a:fld id="{8F767150-5359-4479-9365-40F82BCF8B75}" type="slidenum">
              <a:rPr lang="en-US" altLang="zh-TW"/>
              <a:pPr>
                <a:defRPr/>
              </a:pPr>
              <a:t>1</a:t>
            </a:fld>
            <a:endParaRPr lang="en-US" altLang="zh-TW"/>
          </a:p>
        </p:txBody>
      </p:sp>
      <p:sp>
        <p:nvSpPr>
          <p:cNvPr id="2439170" name="Rectangle 2"/>
          <p:cNvSpPr>
            <a:spLocks noGrp="1" noChangeArrowheads="1"/>
          </p:cNvSpPr>
          <p:nvPr>
            <p:ph type="title"/>
          </p:nvPr>
        </p:nvSpPr>
        <p:spPr>
          <a:xfrm>
            <a:off x="476250" y="0"/>
            <a:ext cx="8229600" cy="746125"/>
          </a:xfrm>
        </p:spPr>
        <p:txBody>
          <a:bodyPr/>
          <a:lstStyle/>
          <a:p>
            <a:pPr eaLnBrk="1" hangingPunct="1">
              <a:defRPr/>
            </a:pPr>
            <a:r>
              <a:rPr lang="zh-TW" altLang="en-US" smtClean="0">
                <a:solidFill>
                  <a:schemeClr val="tx1"/>
                </a:solidFill>
                <a:latin typeface="標楷體" pitchFamily="65" charset="-120"/>
              </a:rPr>
              <a:t>領導行為的變遷</a:t>
            </a:r>
            <a:r>
              <a:rPr lang="en-US" altLang="zh-TW" smtClean="0">
                <a:solidFill>
                  <a:schemeClr val="tx1"/>
                </a:solidFill>
                <a:latin typeface="標楷體" pitchFamily="65" charset="-120"/>
              </a:rPr>
              <a:t>Ⅰ</a:t>
            </a:r>
          </a:p>
        </p:txBody>
      </p:sp>
      <p:sp>
        <p:nvSpPr>
          <p:cNvPr id="347140" name="Rectangle 3"/>
          <p:cNvSpPr>
            <a:spLocks noGrp="1" noChangeArrowheads="1"/>
          </p:cNvSpPr>
          <p:nvPr>
            <p:ph type="body" sz="half" idx="1"/>
          </p:nvPr>
        </p:nvSpPr>
        <p:spPr>
          <a:xfrm>
            <a:off x="323850" y="1350963"/>
            <a:ext cx="3816350" cy="3517900"/>
          </a:xfrm>
          <a:solidFill>
            <a:srgbClr val="008000"/>
          </a:solidFill>
        </p:spPr>
        <p:txBody>
          <a:bodyPr/>
          <a:lstStyle/>
          <a:p>
            <a:pPr eaLnBrk="1" hangingPunct="1"/>
            <a:r>
              <a:rPr lang="zh-TW" altLang="en-US" b="1" smtClean="0">
                <a:solidFill>
                  <a:schemeClr val="tx2"/>
                </a:solidFill>
              </a:rPr>
              <a:t>「水牛型領導」</a:t>
            </a:r>
          </a:p>
          <a:p>
            <a:pPr eaLnBrk="1" hangingPunct="1">
              <a:buFontTx/>
              <a:buNone/>
            </a:pPr>
            <a:r>
              <a:rPr lang="zh-TW" altLang="en-US" sz="2400" smtClean="0"/>
              <a:t>    傳統組織結構乃是科層體制，強調控制幅度的大小，授權程度的多寡以及專業分工的深淺。以昔日的蘇聯、東德、波蘭等東歐共產國家的領導人為典型。</a:t>
            </a:r>
          </a:p>
        </p:txBody>
      </p:sp>
      <p:sp>
        <p:nvSpPr>
          <p:cNvPr id="347141" name="Rectangle 4"/>
          <p:cNvSpPr>
            <a:spLocks noGrp="1" noChangeArrowheads="1"/>
          </p:cNvSpPr>
          <p:nvPr>
            <p:ph type="body" sz="half" idx="2"/>
          </p:nvPr>
        </p:nvSpPr>
        <p:spPr>
          <a:xfrm>
            <a:off x="4610100" y="1339850"/>
            <a:ext cx="4065588" cy="4681538"/>
          </a:xfrm>
          <a:solidFill>
            <a:srgbClr val="FFCC66"/>
          </a:solidFill>
        </p:spPr>
        <p:txBody>
          <a:bodyPr/>
          <a:lstStyle/>
          <a:p>
            <a:pPr eaLnBrk="1" hangingPunct="1">
              <a:lnSpc>
                <a:spcPct val="80000"/>
              </a:lnSpc>
            </a:pPr>
            <a:r>
              <a:rPr lang="zh-TW" altLang="en-US" sz="3200" b="1" dirty="0" smtClean="0">
                <a:solidFill>
                  <a:schemeClr val="bg2"/>
                </a:solidFill>
              </a:rPr>
              <a:t>「</a:t>
            </a:r>
            <a:r>
              <a:rPr lang="zh-TW" altLang="en-US" sz="3200" b="1" dirty="0">
                <a:solidFill>
                  <a:schemeClr val="bg2"/>
                </a:solidFill>
              </a:rPr>
              <a:t>鴻</a:t>
            </a:r>
            <a:r>
              <a:rPr lang="zh-TW" altLang="en-US" sz="3200" b="1" dirty="0" smtClean="0">
                <a:solidFill>
                  <a:schemeClr val="bg2"/>
                </a:solidFill>
              </a:rPr>
              <a:t>雁型領導」</a:t>
            </a:r>
          </a:p>
          <a:p>
            <a:pPr eaLnBrk="1" hangingPunct="1">
              <a:buFontTx/>
              <a:buNone/>
            </a:pPr>
            <a:r>
              <a:rPr lang="zh-TW" altLang="en-US" sz="2400" dirty="0" smtClean="0">
                <a:solidFill>
                  <a:schemeClr val="bg2"/>
                </a:solidFill>
              </a:rPr>
              <a:t>           從物理的「波以耳定律」得知，擔任排頭雁者，必須乘風破浪，力挺逆風，但由於其勇往直前、排除風阻、形成浮力，使其後所帶領之團隊得以藉由浮力加速飛行，而一個民主成熟的國家亦當如是。以美國之民主政治為例。</a:t>
            </a:r>
            <a:r>
              <a:rPr lang="zh-TW" altLang="en-US" sz="1800" dirty="0" smtClean="0">
                <a:solidFill>
                  <a:schemeClr val="bg2"/>
                </a:solidFill>
              </a:rPr>
              <a:t> </a:t>
            </a:r>
            <a:endParaRPr lang="zh-TW" altLang="en-US" sz="2000" b="1" dirty="0" smtClean="0">
              <a:solidFill>
                <a:schemeClr val="bg2"/>
              </a:solidFill>
            </a:endParaRPr>
          </a:p>
          <a:p>
            <a:pPr eaLnBrk="1" hangingPunct="1">
              <a:lnSpc>
                <a:spcPct val="80000"/>
              </a:lnSpc>
              <a:buFontTx/>
              <a:buNone/>
            </a:pPr>
            <a:r>
              <a:rPr lang="zh-TW" altLang="en-US" sz="1800" dirty="0" smtClean="0">
                <a:solidFill>
                  <a:schemeClr val="bg2"/>
                </a:solidFill>
              </a:rPr>
              <a:t> </a:t>
            </a:r>
          </a:p>
        </p:txBody>
      </p:sp>
      <p:sp>
        <p:nvSpPr>
          <p:cNvPr id="347142" name="AutoShape 5"/>
          <p:cNvSpPr>
            <a:spLocks noChangeArrowheads="1"/>
          </p:cNvSpPr>
          <p:nvPr/>
        </p:nvSpPr>
        <p:spPr bwMode="auto">
          <a:xfrm>
            <a:off x="3924300" y="2708275"/>
            <a:ext cx="1081088" cy="936625"/>
          </a:xfrm>
          <a:prstGeom prst="rightArrow">
            <a:avLst>
              <a:gd name="adj1" fmla="val 50000"/>
              <a:gd name="adj2" fmla="val 28856"/>
            </a:avLst>
          </a:prstGeom>
          <a:solidFill>
            <a:schemeClr val="accent1"/>
          </a:solidFill>
          <a:ln w="9525">
            <a:solidFill>
              <a:schemeClr val="tx1"/>
            </a:solidFill>
            <a:miter lim="800000"/>
            <a:headEnd/>
            <a:tailEnd/>
          </a:ln>
        </p:spPr>
        <p:txBody>
          <a:bodyPr wrap="none" anchor="ctr"/>
          <a:lstStyle/>
          <a:p>
            <a:endParaRPr lang="zh-TW" altLang="en-US"/>
          </a:p>
        </p:txBody>
      </p:sp>
      <p:sp>
        <p:nvSpPr>
          <p:cNvPr id="347143" name="Text Box 6"/>
          <p:cNvSpPr txBox="1">
            <a:spLocks noChangeArrowheads="1"/>
          </p:cNvSpPr>
          <p:nvPr/>
        </p:nvSpPr>
        <p:spPr bwMode="auto">
          <a:xfrm>
            <a:off x="2268538" y="5949950"/>
            <a:ext cx="3562350" cy="304800"/>
          </a:xfrm>
          <a:prstGeom prst="rect">
            <a:avLst/>
          </a:prstGeom>
          <a:noFill/>
          <a:ln w="9525">
            <a:noFill/>
            <a:miter lim="800000"/>
            <a:headEnd/>
            <a:tailEnd/>
          </a:ln>
        </p:spPr>
        <p:txBody>
          <a:bodyPr wrap="none">
            <a:spAutoFit/>
          </a:bodyPr>
          <a:lstStyle/>
          <a:p>
            <a:pPr algn="l"/>
            <a:r>
              <a:rPr lang="zh-TW" altLang="en-US" sz="1400">
                <a:latin typeface="Times New Roman" pitchFamily="18" charset="0"/>
                <a:ea typeface="標楷體" pitchFamily="65" charset="-120"/>
              </a:rPr>
              <a:t>資料來源：知識經濟下領導新思維，李弘輝</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投影片編號版面配置區 6"/>
          <p:cNvSpPr>
            <a:spLocks noGrp="1"/>
          </p:cNvSpPr>
          <p:nvPr>
            <p:ph type="sldNum" sz="quarter" idx="12"/>
          </p:nvPr>
        </p:nvSpPr>
        <p:spPr/>
        <p:txBody>
          <a:bodyPr/>
          <a:lstStyle/>
          <a:p>
            <a:pPr>
              <a:defRPr/>
            </a:pPr>
            <a:fld id="{BB165479-0EAF-4185-918C-AAA3D4DB9467}" type="slidenum">
              <a:rPr lang="en-US" altLang="zh-TW"/>
              <a:pPr>
                <a:defRPr/>
              </a:pPr>
              <a:t>2</a:t>
            </a:fld>
            <a:endParaRPr lang="en-US" altLang="zh-TW"/>
          </a:p>
        </p:txBody>
      </p:sp>
      <p:sp>
        <p:nvSpPr>
          <p:cNvPr id="2440194" name="Rectangle 2"/>
          <p:cNvSpPr>
            <a:spLocks noGrp="1" noChangeArrowheads="1"/>
          </p:cNvSpPr>
          <p:nvPr>
            <p:ph type="title"/>
          </p:nvPr>
        </p:nvSpPr>
        <p:spPr>
          <a:xfrm>
            <a:off x="476250" y="0"/>
            <a:ext cx="8229600" cy="849313"/>
          </a:xfrm>
        </p:spPr>
        <p:txBody>
          <a:bodyPr/>
          <a:lstStyle/>
          <a:p>
            <a:pPr eaLnBrk="1" hangingPunct="1">
              <a:defRPr/>
            </a:pPr>
            <a:r>
              <a:rPr lang="zh-TW" altLang="en-US" smtClean="0">
                <a:solidFill>
                  <a:schemeClr val="tx1"/>
                </a:solidFill>
                <a:latin typeface="標楷體" pitchFamily="65" charset="-120"/>
              </a:rPr>
              <a:t>領導行為的變遷</a:t>
            </a:r>
            <a:r>
              <a:rPr lang="en-US" altLang="zh-TW" smtClean="0">
                <a:solidFill>
                  <a:schemeClr val="tx1"/>
                </a:solidFill>
                <a:latin typeface="標楷體" pitchFamily="65" charset="-120"/>
              </a:rPr>
              <a:t>Ⅱ</a:t>
            </a:r>
          </a:p>
        </p:txBody>
      </p:sp>
      <p:sp>
        <p:nvSpPr>
          <p:cNvPr id="348164" name="Rectangle 3"/>
          <p:cNvSpPr>
            <a:spLocks noGrp="1" noChangeArrowheads="1"/>
          </p:cNvSpPr>
          <p:nvPr>
            <p:ph type="body" sz="half" idx="1"/>
          </p:nvPr>
        </p:nvSpPr>
        <p:spPr>
          <a:xfrm>
            <a:off x="323850" y="1557338"/>
            <a:ext cx="3527425" cy="3929062"/>
          </a:xfrm>
          <a:solidFill>
            <a:srgbClr val="008000"/>
          </a:solidFill>
        </p:spPr>
        <p:txBody>
          <a:bodyPr/>
          <a:lstStyle/>
          <a:p>
            <a:pPr eaLnBrk="1" hangingPunct="1">
              <a:lnSpc>
                <a:spcPct val="90000"/>
              </a:lnSpc>
            </a:pPr>
            <a:r>
              <a:rPr lang="zh-TW" altLang="en-US" b="1" smtClean="0">
                <a:solidFill>
                  <a:schemeClr val="tx2"/>
                </a:solidFill>
              </a:rPr>
              <a:t>「交響樂團領導」</a:t>
            </a:r>
          </a:p>
          <a:p>
            <a:pPr eaLnBrk="1" hangingPunct="1">
              <a:lnSpc>
                <a:spcPct val="130000"/>
              </a:lnSpc>
              <a:buFontTx/>
              <a:buNone/>
            </a:pPr>
            <a:r>
              <a:rPr lang="zh-TW" altLang="en-US" sz="2400" smtClean="0"/>
              <a:t> 傳統組織猶如交響樂團，由於分工專業化，組織成員各司其職，獨立運作，全憑最高領導者一聲令下，賣力演出。 </a:t>
            </a:r>
          </a:p>
        </p:txBody>
      </p:sp>
      <p:sp>
        <p:nvSpPr>
          <p:cNvPr id="348165" name="Rectangle 4"/>
          <p:cNvSpPr>
            <a:spLocks noGrp="1" noChangeArrowheads="1"/>
          </p:cNvSpPr>
          <p:nvPr>
            <p:ph type="body" sz="half" idx="2"/>
          </p:nvPr>
        </p:nvSpPr>
        <p:spPr>
          <a:xfrm>
            <a:off x="4859338" y="1484313"/>
            <a:ext cx="3384550" cy="3889375"/>
          </a:xfrm>
          <a:solidFill>
            <a:srgbClr val="FFCC66"/>
          </a:solidFill>
        </p:spPr>
        <p:txBody>
          <a:bodyPr/>
          <a:lstStyle/>
          <a:p>
            <a:pPr eaLnBrk="1" hangingPunct="1">
              <a:lnSpc>
                <a:spcPct val="90000"/>
              </a:lnSpc>
            </a:pPr>
            <a:r>
              <a:rPr lang="zh-TW" altLang="en-US" b="1" smtClean="0">
                <a:solidFill>
                  <a:schemeClr val="bg2"/>
                </a:solidFill>
              </a:rPr>
              <a:t>「爵士樂團領導」</a:t>
            </a:r>
            <a:r>
              <a:rPr lang="zh-TW" altLang="en-US" sz="2400" smtClean="0">
                <a:solidFill>
                  <a:schemeClr val="bg2"/>
                </a:solidFill>
              </a:rPr>
              <a:t> </a:t>
            </a:r>
            <a:endParaRPr lang="zh-TW" altLang="en-US" sz="4000" b="1" smtClean="0">
              <a:solidFill>
                <a:schemeClr val="bg2"/>
              </a:solidFill>
            </a:endParaRPr>
          </a:p>
          <a:p>
            <a:pPr eaLnBrk="1" hangingPunct="1">
              <a:buFontTx/>
              <a:buNone/>
            </a:pPr>
            <a:r>
              <a:rPr lang="zh-TW" altLang="en-US" sz="2000" smtClean="0">
                <a:solidFill>
                  <a:schemeClr val="bg2"/>
                </a:solidFill>
              </a:rPr>
              <a:t> </a:t>
            </a:r>
            <a:r>
              <a:rPr lang="zh-TW" altLang="en-US" sz="2400" smtClean="0">
                <a:solidFill>
                  <a:schemeClr val="bg2"/>
                </a:solidFill>
              </a:rPr>
              <a:t>  「領袖就是最能追隨群眾的人，領導的人不僅要瞭解群團體的需求，提高生活水平，也要促使團體向高、向上，提高生存的意義。」</a:t>
            </a:r>
          </a:p>
          <a:p>
            <a:pPr eaLnBrk="1" hangingPunct="1">
              <a:buFontTx/>
              <a:buNone/>
            </a:pPr>
            <a:r>
              <a:rPr lang="zh-TW" altLang="en-US" sz="2000" smtClean="0">
                <a:solidFill>
                  <a:schemeClr val="bg2"/>
                </a:solidFill>
              </a:rPr>
              <a:t>   </a:t>
            </a:r>
            <a:r>
              <a:rPr lang="en-US" altLang="zh-TW" sz="2000" smtClean="0">
                <a:solidFill>
                  <a:schemeClr val="bg2"/>
                </a:solidFill>
              </a:rPr>
              <a:t>(</a:t>
            </a:r>
            <a:r>
              <a:rPr lang="zh-TW" altLang="en-US" sz="2000" smtClean="0">
                <a:solidFill>
                  <a:schemeClr val="bg2"/>
                </a:solidFill>
              </a:rPr>
              <a:t>知名歷史學者余英時教授</a:t>
            </a:r>
            <a:r>
              <a:rPr lang="en-US" altLang="zh-TW" sz="2000" smtClean="0">
                <a:solidFill>
                  <a:schemeClr val="bg2"/>
                </a:solidFill>
              </a:rPr>
              <a:t>) </a:t>
            </a:r>
            <a:r>
              <a:rPr lang="en-US" altLang="zh-TW" sz="2400" smtClean="0">
                <a:solidFill>
                  <a:schemeClr val="bg2"/>
                </a:solidFill>
              </a:rPr>
              <a:t> </a:t>
            </a:r>
          </a:p>
        </p:txBody>
      </p:sp>
      <p:sp>
        <p:nvSpPr>
          <p:cNvPr id="348166" name="AutoShape 5"/>
          <p:cNvSpPr>
            <a:spLocks noChangeArrowheads="1"/>
          </p:cNvSpPr>
          <p:nvPr/>
        </p:nvSpPr>
        <p:spPr bwMode="auto">
          <a:xfrm>
            <a:off x="3924300" y="2708275"/>
            <a:ext cx="1081088" cy="936625"/>
          </a:xfrm>
          <a:prstGeom prst="rightArrow">
            <a:avLst>
              <a:gd name="adj1" fmla="val 50000"/>
              <a:gd name="adj2" fmla="val 28856"/>
            </a:avLst>
          </a:prstGeom>
          <a:solidFill>
            <a:schemeClr val="accent1"/>
          </a:solidFill>
          <a:ln w="9525">
            <a:solidFill>
              <a:schemeClr val="tx1"/>
            </a:solidFill>
            <a:miter lim="800000"/>
            <a:headEnd/>
            <a:tailEnd/>
          </a:ln>
        </p:spPr>
        <p:txBody>
          <a:bodyPr wrap="none" anchor="ctr"/>
          <a:lstStyle/>
          <a:p>
            <a:endParaRPr lang="zh-TW" altLang="en-US"/>
          </a:p>
        </p:txBody>
      </p:sp>
      <p:sp>
        <p:nvSpPr>
          <p:cNvPr id="348167" name="Text Box 6"/>
          <p:cNvSpPr txBox="1">
            <a:spLocks noChangeArrowheads="1"/>
          </p:cNvSpPr>
          <p:nvPr/>
        </p:nvSpPr>
        <p:spPr bwMode="auto">
          <a:xfrm>
            <a:off x="2268538" y="5949950"/>
            <a:ext cx="3562350" cy="304800"/>
          </a:xfrm>
          <a:prstGeom prst="rect">
            <a:avLst/>
          </a:prstGeom>
          <a:noFill/>
          <a:ln w="9525">
            <a:noFill/>
            <a:miter lim="800000"/>
            <a:headEnd/>
            <a:tailEnd/>
          </a:ln>
        </p:spPr>
        <p:txBody>
          <a:bodyPr wrap="none">
            <a:spAutoFit/>
          </a:bodyPr>
          <a:lstStyle/>
          <a:p>
            <a:pPr algn="l"/>
            <a:r>
              <a:rPr lang="zh-TW" altLang="en-US" sz="1400">
                <a:latin typeface="Times New Roman" pitchFamily="18" charset="0"/>
                <a:ea typeface="標楷體" pitchFamily="65" charset="-120"/>
              </a:rPr>
              <a:t>資料來源：知識經濟下領導新思維，李弘輝</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投影片編號版面配置區 6"/>
          <p:cNvSpPr>
            <a:spLocks noGrp="1"/>
          </p:cNvSpPr>
          <p:nvPr>
            <p:ph type="sldNum" sz="quarter" idx="12"/>
          </p:nvPr>
        </p:nvSpPr>
        <p:spPr/>
        <p:txBody>
          <a:bodyPr/>
          <a:lstStyle/>
          <a:p>
            <a:pPr>
              <a:defRPr/>
            </a:pPr>
            <a:fld id="{F101B00D-FFE3-4138-86DF-8C540BAD7902}" type="slidenum">
              <a:rPr lang="en-US" altLang="zh-TW"/>
              <a:pPr>
                <a:defRPr/>
              </a:pPr>
              <a:t>3</a:t>
            </a:fld>
            <a:endParaRPr lang="en-US" altLang="zh-TW"/>
          </a:p>
        </p:txBody>
      </p:sp>
      <p:sp>
        <p:nvSpPr>
          <p:cNvPr id="2441218" name="Rectangle 2"/>
          <p:cNvSpPr>
            <a:spLocks noGrp="1" noChangeArrowheads="1"/>
          </p:cNvSpPr>
          <p:nvPr>
            <p:ph type="title"/>
          </p:nvPr>
        </p:nvSpPr>
        <p:spPr>
          <a:xfrm>
            <a:off x="476250" y="0"/>
            <a:ext cx="8229600" cy="849313"/>
          </a:xfrm>
        </p:spPr>
        <p:txBody>
          <a:bodyPr/>
          <a:lstStyle/>
          <a:p>
            <a:pPr eaLnBrk="1" hangingPunct="1">
              <a:defRPr/>
            </a:pPr>
            <a:r>
              <a:rPr lang="zh-TW" altLang="en-US" smtClean="0">
                <a:solidFill>
                  <a:schemeClr val="tx1"/>
                </a:solidFill>
                <a:latin typeface="標楷體" pitchFamily="65" charset="-120"/>
              </a:rPr>
              <a:t>領導行為的變遷</a:t>
            </a:r>
            <a:r>
              <a:rPr lang="en-US" altLang="zh-TW" smtClean="0">
                <a:solidFill>
                  <a:schemeClr val="tx1"/>
                </a:solidFill>
                <a:latin typeface="標楷體" pitchFamily="65" charset="-120"/>
              </a:rPr>
              <a:t>Ⅲ</a:t>
            </a:r>
          </a:p>
        </p:txBody>
      </p:sp>
      <p:sp>
        <p:nvSpPr>
          <p:cNvPr id="349188" name="Rectangle 3"/>
          <p:cNvSpPr>
            <a:spLocks noGrp="1" noChangeArrowheads="1"/>
          </p:cNvSpPr>
          <p:nvPr>
            <p:ph type="body" sz="half" idx="1"/>
          </p:nvPr>
        </p:nvSpPr>
        <p:spPr>
          <a:xfrm>
            <a:off x="395288" y="1412875"/>
            <a:ext cx="3600450" cy="4464050"/>
          </a:xfrm>
          <a:solidFill>
            <a:srgbClr val="008000"/>
          </a:solidFill>
        </p:spPr>
        <p:txBody>
          <a:bodyPr/>
          <a:lstStyle/>
          <a:p>
            <a:pPr eaLnBrk="1" hangingPunct="1">
              <a:lnSpc>
                <a:spcPct val="80000"/>
              </a:lnSpc>
            </a:pPr>
            <a:r>
              <a:rPr lang="zh-TW" altLang="en-US" b="1" smtClean="0">
                <a:solidFill>
                  <a:schemeClr val="tx2"/>
                </a:solidFill>
              </a:rPr>
              <a:t>「大象型領導」</a:t>
            </a:r>
          </a:p>
          <a:p>
            <a:pPr eaLnBrk="1" hangingPunct="1">
              <a:buFontTx/>
              <a:buNone/>
            </a:pPr>
            <a:r>
              <a:rPr lang="zh-TW" altLang="en-US" smtClean="0">
                <a:latin typeface="標楷體" pitchFamily="65" charset="-120"/>
              </a:rPr>
              <a:t> </a:t>
            </a:r>
            <a:r>
              <a:rPr lang="zh-TW" altLang="en-US" sz="2400" smtClean="0">
                <a:latin typeface="標楷體" pitchFamily="65" charset="-120"/>
              </a:rPr>
              <a:t>由於過去錯誤決策所造成其陰影猶存，令被領導者不敢在新的環境下嘗試創新。猶如幼象一旦被人類帶到動物園時，隨著歲月之增長，雖然解除其鐵鍊，但由於習慣於其受限的空間，而安於現狀，不再試圖逃跑。</a:t>
            </a:r>
          </a:p>
        </p:txBody>
      </p:sp>
      <p:sp>
        <p:nvSpPr>
          <p:cNvPr id="349189" name="Rectangle 4"/>
          <p:cNvSpPr>
            <a:spLocks noGrp="1" noChangeArrowheads="1"/>
          </p:cNvSpPr>
          <p:nvPr>
            <p:ph type="body" sz="half" idx="2"/>
          </p:nvPr>
        </p:nvSpPr>
        <p:spPr>
          <a:xfrm>
            <a:off x="4859338" y="1412875"/>
            <a:ext cx="3384550" cy="4103688"/>
          </a:xfrm>
          <a:solidFill>
            <a:srgbClr val="FFCC66"/>
          </a:solidFill>
        </p:spPr>
        <p:txBody>
          <a:bodyPr/>
          <a:lstStyle/>
          <a:p>
            <a:pPr eaLnBrk="1" hangingPunct="1">
              <a:lnSpc>
                <a:spcPct val="80000"/>
              </a:lnSpc>
            </a:pPr>
            <a:r>
              <a:rPr lang="zh-TW" altLang="en-US" b="1" smtClean="0">
                <a:solidFill>
                  <a:schemeClr val="bg2"/>
                </a:solidFill>
              </a:rPr>
              <a:t>「海豚型領導」</a:t>
            </a:r>
            <a:r>
              <a:rPr lang="zh-TW" altLang="en-US" sz="900" smtClean="0">
                <a:solidFill>
                  <a:schemeClr val="bg2"/>
                </a:solidFill>
              </a:rPr>
              <a:t> </a:t>
            </a:r>
            <a:endParaRPr lang="zh-TW" altLang="en-US" sz="1800" b="1" smtClean="0">
              <a:solidFill>
                <a:schemeClr val="bg2"/>
              </a:solidFill>
            </a:endParaRPr>
          </a:p>
          <a:p>
            <a:pPr eaLnBrk="1" hangingPunct="1">
              <a:buFontTx/>
              <a:buNone/>
            </a:pPr>
            <a:r>
              <a:rPr lang="zh-TW" altLang="en-US" sz="900" smtClean="0">
                <a:solidFill>
                  <a:schemeClr val="bg2"/>
                </a:solidFill>
              </a:rPr>
              <a:t> </a:t>
            </a:r>
            <a:r>
              <a:rPr lang="zh-TW" altLang="en-US" sz="2400" smtClean="0">
                <a:solidFill>
                  <a:schemeClr val="bg2"/>
                </a:solidFill>
              </a:rPr>
              <a:t>   海洋動物園的海豚之所以能夠表演跳躍動作，乃是因為自幼在訓練過程，即設定目標，只要海豚完成跳躍動作，訓練人員立即給予食物獎賞，因此，激勵其往更高層之目標邁進。</a:t>
            </a:r>
            <a:r>
              <a:rPr lang="zh-TW" altLang="en-US" sz="1800" smtClean="0">
                <a:solidFill>
                  <a:schemeClr val="bg2"/>
                </a:solidFill>
              </a:rPr>
              <a:t> </a:t>
            </a:r>
            <a:r>
              <a:rPr lang="zh-TW" altLang="en-US" sz="1000" smtClean="0">
                <a:solidFill>
                  <a:schemeClr val="bg2"/>
                </a:solidFill>
              </a:rPr>
              <a:t> </a:t>
            </a:r>
          </a:p>
        </p:txBody>
      </p:sp>
      <p:sp>
        <p:nvSpPr>
          <p:cNvPr id="349190" name="AutoShape 5"/>
          <p:cNvSpPr>
            <a:spLocks noChangeArrowheads="1"/>
          </p:cNvSpPr>
          <p:nvPr/>
        </p:nvSpPr>
        <p:spPr bwMode="auto">
          <a:xfrm>
            <a:off x="4067175" y="2708275"/>
            <a:ext cx="1081088" cy="936625"/>
          </a:xfrm>
          <a:prstGeom prst="rightArrow">
            <a:avLst>
              <a:gd name="adj1" fmla="val 50000"/>
              <a:gd name="adj2" fmla="val 28856"/>
            </a:avLst>
          </a:prstGeom>
          <a:solidFill>
            <a:schemeClr val="accent1"/>
          </a:solidFill>
          <a:ln w="9525">
            <a:solidFill>
              <a:schemeClr val="tx1"/>
            </a:solidFill>
            <a:miter lim="800000"/>
            <a:headEnd/>
            <a:tailEnd/>
          </a:ln>
        </p:spPr>
        <p:txBody>
          <a:bodyPr wrap="none" anchor="ctr"/>
          <a:lstStyle/>
          <a:p>
            <a:endParaRPr lang="zh-TW" altLang="en-US"/>
          </a:p>
        </p:txBody>
      </p:sp>
      <p:sp>
        <p:nvSpPr>
          <p:cNvPr id="349191" name="Text Box 6"/>
          <p:cNvSpPr txBox="1">
            <a:spLocks noChangeArrowheads="1"/>
          </p:cNvSpPr>
          <p:nvPr/>
        </p:nvSpPr>
        <p:spPr bwMode="auto">
          <a:xfrm>
            <a:off x="2268538" y="5949950"/>
            <a:ext cx="3562350" cy="304800"/>
          </a:xfrm>
          <a:prstGeom prst="rect">
            <a:avLst/>
          </a:prstGeom>
          <a:noFill/>
          <a:ln w="9525">
            <a:noFill/>
            <a:miter lim="800000"/>
            <a:headEnd/>
            <a:tailEnd/>
          </a:ln>
        </p:spPr>
        <p:txBody>
          <a:bodyPr wrap="none">
            <a:spAutoFit/>
          </a:bodyPr>
          <a:lstStyle/>
          <a:p>
            <a:pPr algn="l"/>
            <a:r>
              <a:rPr lang="zh-TW" altLang="en-US" sz="1400">
                <a:latin typeface="Times New Roman" pitchFamily="18" charset="0"/>
                <a:ea typeface="標楷體" pitchFamily="65" charset="-120"/>
              </a:rPr>
              <a:t>資料來源：知識經濟下領導新思維，李弘輝</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投影片編號版面配置區 5"/>
          <p:cNvSpPr>
            <a:spLocks noGrp="1"/>
          </p:cNvSpPr>
          <p:nvPr>
            <p:ph type="sldNum" sz="quarter" idx="12"/>
          </p:nvPr>
        </p:nvSpPr>
        <p:spPr/>
        <p:txBody>
          <a:bodyPr/>
          <a:lstStyle/>
          <a:p>
            <a:pPr>
              <a:defRPr/>
            </a:pPr>
            <a:fld id="{E01EAADD-DAF7-4FE2-B921-3BC836FE73D7}" type="slidenum">
              <a:rPr lang="en-US" altLang="zh-TW"/>
              <a:pPr>
                <a:defRPr/>
              </a:pPr>
              <a:t>4</a:t>
            </a:fld>
            <a:endParaRPr lang="en-US" altLang="zh-TW"/>
          </a:p>
        </p:txBody>
      </p:sp>
      <p:sp>
        <p:nvSpPr>
          <p:cNvPr id="1949698" name="Rectangle 2"/>
          <p:cNvSpPr>
            <a:spLocks noGrp="1" noChangeArrowheads="1"/>
          </p:cNvSpPr>
          <p:nvPr>
            <p:ph type="title"/>
          </p:nvPr>
        </p:nvSpPr>
        <p:spPr/>
        <p:txBody>
          <a:bodyPr/>
          <a:lstStyle/>
          <a:p>
            <a:pPr eaLnBrk="1" hangingPunct="1">
              <a:defRPr/>
            </a:pPr>
            <a:r>
              <a:rPr lang="zh-TW" altLang="en-US" smtClean="0"/>
              <a:t>領導者的角色</a:t>
            </a:r>
          </a:p>
        </p:txBody>
      </p:sp>
      <p:sp>
        <p:nvSpPr>
          <p:cNvPr id="346116" name="Oval 3"/>
          <p:cNvSpPr>
            <a:spLocks noChangeArrowheads="1"/>
          </p:cNvSpPr>
          <p:nvPr/>
        </p:nvSpPr>
        <p:spPr bwMode="auto">
          <a:xfrm rot="-2400000">
            <a:off x="2581275" y="2794000"/>
            <a:ext cx="4343400" cy="1808163"/>
          </a:xfrm>
          <a:prstGeom prst="ellipse">
            <a:avLst/>
          </a:prstGeom>
          <a:solidFill>
            <a:srgbClr val="00FF00"/>
          </a:solidFill>
          <a:ln w="12700" cap="sq">
            <a:solidFill>
              <a:schemeClr val="tx1"/>
            </a:solidFill>
            <a:round/>
            <a:headEnd type="none" w="sm" len="sm"/>
            <a:tailEnd type="none" w="sm" len="sm"/>
          </a:ln>
        </p:spPr>
        <p:txBody>
          <a:bodyPr wrap="none" anchor="ctr"/>
          <a:lstStyle/>
          <a:p>
            <a:endParaRPr lang="zh-TW" altLang="en-US"/>
          </a:p>
        </p:txBody>
      </p:sp>
      <p:sp>
        <p:nvSpPr>
          <p:cNvPr id="346117" name="Line 4"/>
          <p:cNvSpPr>
            <a:spLocks noChangeShapeType="1"/>
          </p:cNvSpPr>
          <p:nvPr/>
        </p:nvSpPr>
        <p:spPr bwMode="auto">
          <a:xfrm>
            <a:off x="2895600" y="2057400"/>
            <a:ext cx="0" cy="3200400"/>
          </a:xfrm>
          <a:prstGeom prst="line">
            <a:avLst/>
          </a:prstGeom>
          <a:noFill/>
          <a:ln w="12700" cap="sq">
            <a:solidFill>
              <a:schemeClr val="tx1"/>
            </a:solidFill>
            <a:round/>
            <a:headEnd type="none" w="sm" len="sm"/>
            <a:tailEnd type="none" w="sm" len="sm"/>
          </a:ln>
        </p:spPr>
        <p:txBody>
          <a:bodyPr wrap="none" anchor="ctr"/>
          <a:lstStyle/>
          <a:p>
            <a:endParaRPr lang="zh-TW" altLang="en-US"/>
          </a:p>
        </p:txBody>
      </p:sp>
      <p:sp>
        <p:nvSpPr>
          <p:cNvPr id="346118" name="Line 5"/>
          <p:cNvSpPr>
            <a:spLocks noChangeShapeType="1"/>
          </p:cNvSpPr>
          <p:nvPr/>
        </p:nvSpPr>
        <p:spPr bwMode="auto">
          <a:xfrm>
            <a:off x="2895600" y="5257800"/>
            <a:ext cx="5105400" cy="0"/>
          </a:xfrm>
          <a:prstGeom prst="line">
            <a:avLst/>
          </a:prstGeom>
          <a:noFill/>
          <a:ln w="12700" cap="sq">
            <a:solidFill>
              <a:schemeClr val="tx1"/>
            </a:solidFill>
            <a:round/>
            <a:headEnd type="none" w="sm" len="sm"/>
            <a:tailEnd type="none" w="sm" len="sm"/>
          </a:ln>
        </p:spPr>
        <p:txBody>
          <a:bodyPr wrap="none" anchor="ctr"/>
          <a:lstStyle/>
          <a:p>
            <a:endParaRPr lang="zh-TW" altLang="en-US"/>
          </a:p>
        </p:txBody>
      </p:sp>
      <p:sp>
        <p:nvSpPr>
          <p:cNvPr id="346119" name="Text Box 6"/>
          <p:cNvSpPr txBox="1">
            <a:spLocks noChangeArrowheads="1"/>
          </p:cNvSpPr>
          <p:nvPr/>
        </p:nvSpPr>
        <p:spPr bwMode="auto">
          <a:xfrm>
            <a:off x="2895600" y="5486400"/>
            <a:ext cx="3956050" cy="366713"/>
          </a:xfrm>
          <a:prstGeom prst="rect">
            <a:avLst/>
          </a:prstGeom>
          <a:solidFill>
            <a:schemeClr val="bg2"/>
          </a:solidFill>
          <a:ln w="12700" cap="sq">
            <a:noFill/>
            <a:miter lim="800000"/>
            <a:headEnd type="none" w="sm" len="sm"/>
            <a:tailEnd type="none" w="sm" len="sm"/>
          </a:ln>
        </p:spPr>
        <p:txBody>
          <a:bodyPr wrap="none">
            <a:spAutoFit/>
          </a:bodyPr>
          <a:lstStyle/>
          <a:p>
            <a:pPr algn="l">
              <a:spcBef>
                <a:spcPct val="20000"/>
              </a:spcBef>
            </a:pPr>
            <a:r>
              <a:rPr lang="zh-TW" altLang="en-US">
                <a:latin typeface="Times New Roman" pitchFamily="18" charset="0"/>
                <a:ea typeface="標楷體" pitchFamily="65" charset="-120"/>
              </a:rPr>
              <a:t>效率型組織   效益型組織   創新型組織</a:t>
            </a:r>
          </a:p>
        </p:txBody>
      </p:sp>
      <p:sp>
        <p:nvSpPr>
          <p:cNvPr id="346120" name="Oval 7"/>
          <p:cNvSpPr>
            <a:spLocks noChangeArrowheads="1"/>
          </p:cNvSpPr>
          <p:nvPr/>
        </p:nvSpPr>
        <p:spPr bwMode="auto">
          <a:xfrm rot="-2400000">
            <a:off x="2852738" y="3630613"/>
            <a:ext cx="2846387" cy="1119187"/>
          </a:xfrm>
          <a:prstGeom prst="ellipse">
            <a:avLst/>
          </a:prstGeom>
          <a:solidFill>
            <a:srgbClr val="00FFCC"/>
          </a:solidFill>
          <a:ln w="12700" cap="sq">
            <a:solidFill>
              <a:schemeClr val="tx1"/>
            </a:solidFill>
            <a:round/>
            <a:headEnd type="none" w="sm" len="sm"/>
            <a:tailEnd type="none" w="sm" len="sm"/>
          </a:ln>
        </p:spPr>
        <p:txBody>
          <a:bodyPr wrap="none" anchor="ctr"/>
          <a:lstStyle/>
          <a:p>
            <a:endParaRPr lang="zh-TW" altLang="en-US"/>
          </a:p>
        </p:txBody>
      </p:sp>
      <p:sp>
        <p:nvSpPr>
          <p:cNvPr id="346121" name="Oval 8"/>
          <p:cNvSpPr>
            <a:spLocks noChangeAspect="1" noChangeArrowheads="1"/>
          </p:cNvSpPr>
          <p:nvPr/>
        </p:nvSpPr>
        <p:spPr bwMode="auto">
          <a:xfrm rot="-2400000">
            <a:off x="3008313" y="4321175"/>
            <a:ext cx="1314450" cy="669925"/>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zh-TW" altLang="en-US"/>
          </a:p>
        </p:txBody>
      </p:sp>
      <p:sp>
        <p:nvSpPr>
          <p:cNvPr id="1949705" name="Text Box 9"/>
          <p:cNvSpPr txBox="1">
            <a:spLocks noChangeArrowheads="1"/>
          </p:cNvSpPr>
          <p:nvPr/>
        </p:nvSpPr>
        <p:spPr bwMode="auto">
          <a:xfrm>
            <a:off x="3124200" y="4572000"/>
            <a:ext cx="869950" cy="366713"/>
          </a:xfrm>
          <a:prstGeom prst="rect">
            <a:avLst/>
          </a:prstGeom>
          <a:noFill/>
          <a:ln w="12700" cap="sq">
            <a:noFill/>
            <a:miter lim="800000"/>
            <a:headEnd type="none" w="sm" len="sm"/>
            <a:tailEnd type="none" w="sm" len="sm"/>
          </a:ln>
        </p:spPr>
        <p:txBody>
          <a:bodyPr wrap="none">
            <a:spAutoFit/>
          </a:bodyPr>
          <a:lstStyle/>
          <a:p>
            <a:pPr algn="l">
              <a:spcBef>
                <a:spcPct val="20000"/>
              </a:spcBef>
            </a:pPr>
            <a:r>
              <a:rPr lang="zh-TW" altLang="en-US" b="1">
                <a:solidFill>
                  <a:srgbClr val="FF0000"/>
                </a:solidFill>
                <a:latin typeface="Times New Roman" pitchFamily="18" charset="0"/>
                <a:ea typeface="標楷體" pitchFamily="65" charset="-120"/>
              </a:rPr>
              <a:t>監管者</a:t>
            </a:r>
            <a:endParaRPr lang="zh-TW" altLang="en-US">
              <a:solidFill>
                <a:srgbClr val="FF0000"/>
              </a:solidFill>
              <a:latin typeface="Times New Roman" pitchFamily="18" charset="0"/>
              <a:ea typeface="標楷體" pitchFamily="65" charset="-120"/>
            </a:endParaRPr>
          </a:p>
        </p:txBody>
      </p:sp>
      <p:sp>
        <p:nvSpPr>
          <p:cNvPr id="1949706" name="Text Box 10"/>
          <p:cNvSpPr txBox="1">
            <a:spLocks noChangeArrowheads="1"/>
          </p:cNvSpPr>
          <p:nvPr/>
        </p:nvSpPr>
        <p:spPr bwMode="auto">
          <a:xfrm>
            <a:off x="4114800" y="3657600"/>
            <a:ext cx="869950" cy="366713"/>
          </a:xfrm>
          <a:prstGeom prst="rect">
            <a:avLst/>
          </a:prstGeom>
          <a:noFill/>
          <a:ln w="12700" cap="sq">
            <a:noFill/>
            <a:miter lim="800000"/>
            <a:headEnd type="none" w="sm" len="sm"/>
            <a:tailEnd type="none" w="sm" len="sm"/>
          </a:ln>
        </p:spPr>
        <p:txBody>
          <a:bodyPr wrap="none">
            <a:spAutoFit/>
          </a:bodyPr>
          <a:lstStyle/>
          <a:p>
            <a:pPr algn="l">
              <a:spcBef>
                <a:spcPct val="20000"/>
              </a:spcBef>
            </a:pPr>
            <a:r>
              <a:rPr lang="zh-TW" altLang="en-US" b="1">
                <a:solidFill>
                  <a:srgbClr val="FF0000"/>
                </a:solidFill>
                <a:latin typeface="Times New Roman" pitchFamily="18" charset="0"/>
                <a:ea typeface="標楷體" pitchFamily="65" charset="-120"/>
              </a:rPr>
              <a:t>整合者</a:t>
            </a:r>
            <a:endParaRPr lang="zh-TW" altLang="en-US">
              <a:latin typeface="Times New Roman" pitchFamily="18" charset="0"/>
              <a:ea typeface="標楷體" pitchFamily="65" charset="-120"/>
            </a:endParaRPr>
          </a:p>
        </p:txBody>
      </p:sp>
      <p:sp>
        <p:nvSpPr>
          <p:cNvPr id="1949707" name="Text Box 11"/>
          <p:cNvSpPr txBox="1">
            <a:spLocks noChangeArrowheads="1"/>
          </p:cNvSpPr>
          <p:nvPr/>
        </p:nvSpPr>
        <p:spPr bwMode="auto">
          <a:xfrm>
            <a:off x="5410200" y="2590800"/>
            <a:ext cx="869950" cy="366713"/>
          </a:xfrm>
          <a:prstGeom prst="rect">
            <a:avLst/>
          </a:prstGeom>
          <a:noFill/>
          <a:ln w="12700" cap="sq">
            <a:noFill/>
            <a:miter lim="800000"/>
            <a:headEnd type="none" w="sm" len="sm"/>
            <a:tailEnd type="none" w="sm" len="sm"/>
          </a:ln>
        </p:spPr>
        <p:txBody>
          <a:bodyPr wrap="none">
            <a:spAutoFit/>
          </a:bodyPr>
          <a:lstStyle/>
          <a:p>
            <a:pPr algn="l">
              <a:spcBef>
                <a:spcPct val="20000"/>
              </a:spcBef>
            </a:pPr>
            <a:r>
              <a:rPr lang="zh-TW" altLang="en-US" b="1" dirty="0">
                <a:solidFill>
                  <a:srgbClr val="FF0000"/>
                </a:solidFill>
                <a:latin typeface="Times New Roman" pitchFamily="18" charset="0"/>
                <a:ea typeface="標楷體" pitchFamily="65" charset="-120"/>
              </a:rPr>
              <a:t>創領者</a:t>
            </a:r>
            <a:endParaRPr lang="zh-TW" altLang="en-US" b="1" dirty="0">
              <a:latin typeface="Times New Roman" pitchFamily="18" charset="0"/>
              <a:ea typeface="標楷體" pitchFamily="65" charset="-120"/>
            </a:endParaRPr>
          </a:p>
        </p:txBody>
      </p:sp>
      <p:sp>
        <p:nvSpPr>
          <p:cNvPr id="1949708" name="Text Box 12"/>
          <p:cNvSpPr txBox="1">
            <a:spLocks noChangeArrowheads="1"/>
          </p:cNvSpPr>
          <p:nvPr/>
        </p:nvSpPr>
        <p:spPr bwMode="auto">
          <a:xfrm>
            <a:off x="2057400" y="4419600"/>
            <a:ext cx="641350" cy="696913"/>
          </a:xfrm>
          <a:prstGeom prst="rect">
            <a:avLst/>
          </a:prstGeom>
          <a:solidFill>
            <a:schemeClr val="bg2"/>
          </a:solidFill>
          <a:ln w="12700" cap="sq">
            <a:noFill/>
            <a:miter lim="800000"/>
            <a:headEnd type="none" w="sm" len="sm"/>
            <a:tailEnd type="none" w="sm" len="sm"/>
          </a:ln>
        </p:spPr>
        <p:txBody>
          <a:bodyPr wrap="none">
            <a:spAutoFit/>
          </a:bodyPr>
          <a:lstStyle/>
          <a:p>
            <a:pPr algn="l">
              <a:spcBef>
                <a:spcPct val="20000"/>
              </a:spcBef>
            </a:pPr>
            <a:r>
              <a:rPr lang="zh-TW" altLang="en-US">
                <a:latin typeface="Times New Roman" pitchFamily="18" charset="0"/>
                <a:ea typeface="標楷體" pitchFamily="65" charset="-120"/>
              </a:rPr>
              <a:t>供不</a:t>
            </a:r>
          </a:p>
          <a:p>
            <a:pPr algn="l">
              <a:spcBef>
                <a:spcPct val="20000"/>
              </a:spcBef>
            </a:pPr>
            <a:r>
              <a:rPr lang="zh-TW" altLang="en-US">
                <a:latin typeface="Times New Roman" pitchFamily="18" charset="0"/>
                <a:ea typeface="標楷體" pitchFamily="65" charset="-120"/>
              </a:rPr>
              <a:t>應求</a:t>
            </a:r>
          </a:p>
        </p:txBody>
      </p:sp>
      <p:sp>
        <p:nvSpPr>
          <p:cNvPr id="1949709" name="Text Box 13"/>
          <p:cNvSpPr txBox="1">
            <a:spLocks noChangeArrowheads="1"/>
          </p:cNvSpPr>
          <p:nvPr/>
        </p:nvSpPr>
        <p:spPr bwMode="auto">
          <a:xfrm>
            <a:off x="2057400" y="3200400"/>
            <a:ext cx="641350" cy="696913"/>
          </a:xfrm>
          <a:prstGeom prst="rect">
            <a:avLst/>
          </a:prstGeom>
          <a:solidFill>
            <a:schemeClr val="bg2"/>
          </a:solidFill>
          <a:ln w="12700" cap="sq">
            <a:noFill/>
            <a:miter lim="800000"/>
            <a:headEnd type="none" w="sm" len="sm"/>
            <a:tailEnd type="none" w="sm" len="sm"/>
          </a:ln>
        </p:spPr>
        <p:txBody>
          <a:bodyPr wrap="none">
            <a:spAutoFit/>
          </a:bodyPr>
          <a:lstStyle/>
          <a:p>
            <a:pPr algn="l">
              <a:spcBef>
                <a:spcPct val="20000"/>
              </a:spcBef>
            </a:pPr>
            <a:r>
              <a:rPr lang="zh-TW" altLang="en-US">
                <a:latin typeface="Times New Roman" pitchFamily="18" charset="0"/>
                <a:ea typeface="標楷體" pitchFamily="65" charset="-120"/>
              </a:rPr>
              <a:t>供過</a:t>
            </a:r>
          </a:p>
          <a:p>
            <a:pPr algn="l">
              <a:spcBef>
                <a:spcPct val="20000"/>
              </a:spcBef>
            </a:pPr>
            <a:r>
              <a:rPr lang="zh-TW" altLang="en-US">
                <a:latin typeface="Times New Roman" pitchFamily="18" charset="0"/>
                <a:ea typeface="標楷體" pitchFamily="65" charset="-120"/>
              </a:rPr>
              <a:t>於求</a:t>
            </a:r>
          </a:p>
        </p:txBody>
      </p:sp>
      <p:sp>
        <p:nvSpPr>
          <p:cNvPr id="1949710" name="Text Box 14"/>
          <p:cNvSpPr txBox="1">
            <a:spLocks noChangeArrowheads="1"/>
          </p:cNvSpPr>
          <p:nvPr/>
        </p:nvSpPr>
        <p:spPr bwMode="auto">
          <a:xfrm>
            <a:off x="2057400" y="2133600"/>
            <a:ext cx="641350" cy="696913"/>
          </a:xfrm>
          <a:prstGeom prst="rect">
            <a:avLst/>
          </a:prstGeom>
          <a:solidFill>
            <a:schemeClr val="bg2"/>
          </a:solidFill>
          <a:ln w="12700" cap="sq">
            <a:noFill/>
            <a:miter lim="800000"/>
            <a:headEnd type="none" w="sm" len="sm"/>
            <a:tailEnd type="none" w="sm" len="sm"/>
          </a:ln>
        </p:spPr>
        <p:txBody>
          <a:bodyPr wrap="none">
            <a:spAutoFit/>
          </a:bodyPr>
          <a:lstStyle/>
          <a:p>
            <a:pPr algn="l">
              <a:spcBef>
                <a:spcPct val="20000"/>
              </a:spcBef>
            </a:pPr>
            <a:r>
              <a:rPr lang="zh-TW" altLang="en-US">
                <a:latin typeface="Times New Roman" pitchFamily="18" charset="0"/>
                <a:ea typeface="標楷體" pitchFamily="65" charset="-120"/>
              </a:rPr>
              <a:t>創造</a:t>
            </a:r>
          </a:p>
          <a:p>
            <a:pPr algn="l">
              <a:spcBef>
                <a:spcPct val="20000"/>
              </a:spcBef>
            </a:pPr>
            <a:r>
              <a:rPr lang="zh-TW" altLang="en-US">
                <a:latin typeface="Times New Roman" pitchFamily="18" charset="0"/>
                <a:ea typeface="標楷體" pitchFamily="65" charset="-120"/>
              </a:rPr>
              <a:t>需求</a:t>
            </a:r>
          </a:p>
        </p:txBody>
      </p:sp>
      <p:sp>
        <p:nvSpPr>
          <p:cNvPr id="346128" name="Line 15"/>
          <p:cNvSpPr>
            <a:spLocks noChangeShapeType="1"/>
          </p:cNvSpPr>
          <p:nvPr/>
        </p:nvSpPr>
        <p:spPr bwMode="auto">
          <a:xfrm flipV="1">
            <a:off x="1692275" y="2935288"/>
            <a:ext cx="0" cy="2057400"/>
          </a:xfrm>
          <a:prstGeom prst="line">
            <a:avLst/>
          </a:prstGeom>
          <a:noFill/>
          <a:ln w="12700" cap="sq">
            <a:solidFill>
              <a:schemeClr val="tx1"/>
            </a:solidFill>
            <a:round/>
            <a:headEnd type="none" w="sm" len="sm"/>
            <a:tailEnd type="triangle" w="med" len="med"/>
          </a:ln>
        </p:spPr>
        <p:txBody>
          <a:bodyPr wrap="none" anchor="ctr"/>
          <a:lstStyle/>
          <a:p>
            <a:endParaRPr lang="zh-TW" altLang="en-US"/>
          </a:p>
        </p:txBody>
      </p:sp>
      <p:sp>
        <p:nvSpPr>
          <p:cNvPr id="346129" name="Text Box 16"/>
          <p:cNvSpPr txBox="1">
            <a:spLocks noChangeArrowheads="1"/>
          </p:cNvSpPr>
          <p:nvPr/>
        </p:nvSpPr>
        <p:spPr bwMode="auto">
          <a:xfrm>
            <a:off x="1676400" y="3355975"/>
            <a:ext cx="263525" cy="366713"/>
          </a:xfrm>
          <a:prstGeom prst="rect">
            <a:avLst/>
          </a:prstGeom>
          <a:noFill/>
          <a:ln w="12700" cap="sq">
            <a:noFill/>
            <a:miter lim="800000"/>
            <a:headEnd type="none" w="sm" len="sm"/>
            <a:tailEnd type="none" w="sm" len="sm"/>
          </a:ln>
        </p:spPr>
        <p:txBody>
          <a:bodyPr wrap="none">
            <a:spAutoFit/>
          </a:bodyPr>
          <a:lstStyle/>
          <a:p>
            <a:pPr algn="l">
              <a:spcBef>
                <a:spcPct val="20000"/>
              </a:spcBef>
              <a:buFontTx/>
              <a:buChar char="•"/>
            </a:pPr>
            <a:endParaRPr lang="zh-TW" altLang="zh-TW">
              <a:latin typeface="Times New Roman" pitchFamily="18" charset="0"/>
              <a:ea typeface="標楷體" pitchFamily="65" charset="-120"/>
            </a:endParaRPr>
          </a:p>
        </p:txBody>
      </p:sp>
      <p:sp>
        <p:nvSpPr>
          <p:cNvPr id="1949713" name="Text Box 17"/>
          <p:cNvSpPr txBox="1">
            <a:spLocks noChangeArrowheads="1"/>
          </p:cNvSpPr>
          <p:nvPr/>
        </p:nvSpPr>
        <p:spPr bwMode="auto">
          <a:xfrm>
            <a:off x="1692275" y="2782888"/>
            <a:ext cx="412750" cy="2347912"/>
          </a:xfrm>
          <a:prstGeom prst="rect">
            <a:avLst/>
          </a:prstGeom>
          <a:noFill/>
          <a:ln w="12700" cap="sq">
            <a:noFill/>
            <a:miter lim="800000"/>
            <a:headEnd type="none" w="sm" len="sm"/>
            <a:tailEnd type="none" w="sm" len="sm"/>
          </a:ln>
        </p:spPr>
        <p:txBody>
          <a:bodyPr wrap="none">
            <a:spAutoFit/>
          </a:bodyPr>
          <a:lstStyle/>
          <a:p>
            <a:pPr algn="l">
              <a:spcBef>
                <a:spcPct val="20000"/>
              </a:spcBef>
            </a:pPr>
            <a:r>
              <a:rPr lang="zh-TW" altLang="en-US">
                <a:latin typeface="Times New Roman" pitchFamily="18" charset="0"/>
                <a:ea typeface="標楷體" pitchFamily="65" charset="-120"/>
              </a:rPr>
              <a:t>現</a:t>
            </a:r>
          </a:p>
          <a:p>
            <a:pPr algn="l">
              <a:spcBef>
                <a:spcPct val="20000"/>
              </a:spcBef>
            </a:pPr>
            <a:r>
              <a:rPr lang="zh-TW" altLang="en-US">
                <a:latin typeface="Times New Roman" pitchFamily="18" charset="0"/>
                <a:ea typeface="標楷體" pitchFamily="65" charset="-120"/>
              </a:rPr>
              <a:t>有</a:t>
            </a:r>
          </a:p>
          <a:p>
            <a:pPr algn="l">
              <a:spcBef>
                <a:spcPct val="20000"/>
              </a:spcBef>
            </a:pPr>
            <a:r>
              <a:rPr lang="zh-TW" altLang="en-US">
                <a:latin typeface="Times New Roman" pitchFamily="18" charset="0"/>
                <a:ea typeface="標楷體" pitchFamily="65" charset="-120"/>
              </a:rPr>
              <a:t>市</a:t>
            </a:r>
          </a:p>
          <a:p>
            <a:pPr algn="l">
              <a:spcBef>
                <a:spcPct val="20000"/>
              </a:spcBef>
            </a:pPr>
            <a:r>
              <a:rPr lang="zh-TW" altLang="en-US">
                <a:latin typeface="Times New Roman" pitchFamily="18" charset="0"/>
                <a:ea typeface="標楷體" pitchFamily="65" charset="-120"/>
              </a:rPr>
              <a:t>場</a:t>
            </a:r>
          </a:p>
          <a:p>
            <a:pPr algn="l">
              <a:spcBef>
                <a:spcPct val="20000"/>
              </a:spcBef>
            </a:pPr>
            <a:r>
              <a:rPr lang="zh-TW" altLang="en-US">
                <a:latin typeface="Times New Roman" pitchFamily="18" charset="0"/>
                <a:ea typeface="標楷體" pitchFamily="65" charset="-120"/>
              </a:rPr>
              <a:t>佔</a:t>
            </a:r>
          </a:p>
          <a:p>
            <a:pPr algn="l">
              <a:spcBef>
                <a:spcPct val="20000"/>
              </a:spcBef>
            </a:pPr>
            <a:r>
              <a:rPr lang="zh-TW" altLang="en-US">
                <a:latin typeface="Times New Roman" pitchFamily="18" charset="0"/>
                <a:ea typeface="標楷體" pitchFamily="65" charset="-120"/>
              </a:rPr>
              <a:t>有</a:t>
            </a:r>
          </a:p>
          <a:p>
            <a:pPr algn="l">
              <a:spcBef>
                <a:spcPct val="20000"/>
              </a:spcBef>
            </a:pPr>
            <a:r>
              <a:rPr lang="zh-TW" altLang="en-US">
                <a:latin typeface="Times New Roman" pitchFamily="18" charset="0"/>
                <a:ea typeface="標楷體" pitchFamily="65" charset="-120"/>
              </a:rPr>
              <a:t>率</a:t>
            </a:r>
          </a:p>
        </p:txBody>
      </p:sp>
      <p:sp>
        <p:nvSpPr>
          <p:cNvPr id="346131" name="Line 18"/>
          <p:cNvSpPr>
            <a:spLocks noChangeShapeType="1"/>
          </p:cNvSpPr>
          <p:nvPr/>
        </p:nvSpPr>
        <p:spPr bwMode="auto">
          <a:xfrm flipV="1">
            <a:off x="1250950" y="1600200"/>
            <a:ext cx="0" cy="2057400"/>
          </a:xfrm>
          <a:prstGeom prst="line">
            <a:avLst/>
          </a:prstGeom>
          <a:noFill/>
          <a:ln w="12700" cap="sq">
            <a:solidFill>
              <a:schemeClr val="tx1"/>
            </a:solidFill>
            <a:round/>
            <a:headEnd type="none" w="sm" len="sm"/>
            <a:tailEnd type="triangle" w="med" len="med"/>
          </a:ln>
        </p:spPr>
        <p:txBody>
          <a:bodyPr wrap="none" anchor="ctr"/>
          <a:lstStyle/>
          <a:p>
            <a:endParaRPr lang="zh-TW" altLang="en-US"/>
          </a:p>
        </p:txBody>
      </p:sp>
      <p:sp>
        <p:nvSpPr>
          <p:cNvPr id="346132" name="Text Box 19"/>
          <p:cNvSpPr txBox="1">
            <a:spLocks noChangeArrowheads="1"/>
          </p:cNvSpPr>
          <p:nvPr/>
        </p:nvSpPr>
        <p:spPr bwMode="auto">
          <a:xfrm>
            <a:off x="1235075" y="2020888"/>
            <a:ext cx="263525" cy="366712"/>
          </a:xfrm>
          <a:prstGeom prst="rect">
            <a:avLst/>
          </a:prstGeom>
          <a:noFill/>
          <a:ln w="12700" cap="sq">
            <a:noFill/>
            <a:miter lim="800000"/>
            <a:headEnd type="none" w="sm" len="sm"/>
            <a:tailEnd type="none" w="sm" len="sm"/>
          </a:ln>
        </p:spPr>
        <p:txBody>
          <a:bodyPr wrap="none">
            <a:spAutoFit/>
          </a:bodyPr>
          <a:lstStyle/>
          <a:p>
            <a:pPr algn="l">
              <a:spcBef>
                <a:spcPct val="20000"/>
              </a:spcBef>
              <a:buFontTx/>
              <a:buChar char="•"/>
            </a:pPr>
            <a:endParaRPr lang="zh-TW" altLang="zh-TW">
              <a:latin typeface="Times New Roman" pitchFamily="18" charset="0"/>
              <a:ea typeface="標楷體" pitchFamily="65" charset="-120"/>
            </a:endParaRPr>
          </a:p>
        </p:txBody>
      </p:sp>
      <p:sp>
        <p:nvSpPr>
          <p:cNvPr id="1949716" name="Text Box 20"/>
          <p:cNvSpPr txBox="1">
            <a:spLocks noChangeArrowheads="1"/>
          </p:cNvSpPr>
          <p:nvPr/>
        </p:nvSpPr>
        <p:spPr bwMode="auto">
          <a:xfrm>
            <a:off x="1219200" y="1603375"/>
            <a:ext cx="412750" cy="2347913"/>
          </a:xfrm>
          <a:prstGeom prst="rect">
            <a:avLst/>
          </a:prstGeom>
          <a:noFill/>
          <a:ln w="12700" cap="sq">
            <a:noFill/>
            <a:miter lim="800000"/>
            <a:headEnd type="none" w="sm" len="sm"/>
            <a:tailEnd type="none" w="sm" len="sm"/>
          </a:ln>
        </p:spPr>
        <p:txBody>
          <a:bodyPr wrap="none">
            <a:spAutoFit/>
          </a:bodyPr>
          <a:lstStyle/>
          <a:p>
            <a:pPr algn="l">
              <a:spcBef>
                <a:spcPct val="20000"/>
              </a:spcBef>
            </a:pPr>
            <a:r>
              <a:rPr lang="zh-TW" altLang="en-US">
                <a:latin typeface="Times New Roman" pitchFamily="18" charset="0"/>
                <a:ea typeface="標楷體" pitchFamily="65" charset="-120"/>
              </a:rPr>
              <a:t>未</a:t>
            </a:r>
          </a:p>
          <a:p>
            <a:pPr algn="l">
              <a:spcBef>
                <a:spcPct val="20000"/>
              </a:spcBef>
            </a:pPr>
            <a:r>
              <a:rPr lang="zh-TW" altLang="en-US">
                <a:latin typeface="Times New Roman" pitchFamily="18" charset="0"/>
                <a:ea typeface="標楷體" pitchFamily="65" charset="-120"/>
              </a:rPr>
              <a:t>來</a:t>
            </a:r>
          </a:p>
          <a:p>
            <a:pPr algn="l">
              <a:spcBef>
                <a:spcPct val="20000"/>
              </a:spcBef>
            </a:pPr>
            <a:r>
              <a:rPr lang="zh-TW" altLang="en-US">
                <a:latin typeface="Times New Roman" pitchFamily="18" charset="0"/>
                <a:ea typeface="標楷體" pitchFamily="65" charset="-120"/>
              </a:rPr>
              <a:t>個</a:t>
            </a:r>
          </a:p>
          <a:p>
            <a:pPr algn="l">
              <a:spcBef>
                <a:spcPct val="20000"/>
              </a:spcBef>
            </a:pPr>
            <a:r>
              <a:rPr lang="zh-TW" altLang="en-US">
                <a:latin typeface="Times New Roman" pitchFamily="18" charset="0"/>
                <a:ea typeface="標楷體" pitchFamily="65" charset="-120"/>
              </a:rPr>
              <a:t>人</a:t>
            </a:r>
          </a:p>
          <a:p>
            <a:pPr algn="l">
              <a:spcBef>
                <a:spcPct val="20000"/>
              </a:spcBef>
            </a:pPr>
            <a:r>
              <a:rPr lang="zh-TW" altLang="en-US">
                <a:latin typeface="Times New Roman" pitchFamily="18" charset="0"/>
                <a:ea typeface="標楷體" pitchFamily="65" charset="-120"/>
              </a:rPr>
              <a:t>佔</a:t>
            </a:r>
          </a:p>
          <a:p>
            <a:pPr algn="l">
              <a:spcBef>
                <a:spcPct val="20000"/>
              </a:spcBef>
            </a:pPr>
            <a:r>
              <a:rPr lang="zh-TW" altLang="en-US">
                <a:latin typeface="Times New Roman" pitchFamily="18" charset="0"/>
                <a:ea typeface="標楷體" pitchFamily="65" charset="-120"/>
              </a:rPr>
              <a:t>有</a:t>
            </a:r>
          </a:p>
          <a:p>
            <a:pPr algn="l">
              <a:spcBef>
                <a:spcPct val="20000"/>
              </a:spcBef>
            </a:pPr>
            <a:r>
              <a:rPr lang="zh-TW" altLang="en-US">
                <a:latin typeface="Times New Roman" pitchFamily="18" charset="0"/>
                <a:ea typeface="標楷體" pitchFamily="65" charset="-120"/>
              </a:rPr>
              <a:t>率</a:t>
            </a:r>
          </a:p>
        </p:txBody>
      </p:sp>
      <p:pic>
        <p:nvPicPr>
          <p:cNvPr id="346134" name="Picture 21" descr="j0336577"/>
          <p:cNvPicPr>
            <a:picLocks noGrp="1" noChangeAspect="1" noChangeArrowheads="1" noCrop="1"/>
          </p:cNvPicPr>
          <p:nvPr>
            <p:ph idx="1"/>
          </p:nvPr>
        </p:nvPicPr>
        <p:blipFill>
          <a:blip r:embed="rId2"/>
          <a:srcRect/>
          <a:stretch>
            <a:fillRect/>
          </a:stretch>
        </p:blipFill>
        <p:spPr>
          <a:xfrm>
            <a:off x="7019925" y="765175"/>
            <a:ext cx="1570038" cy="1671638"/>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49708"/>
                                        </p:tgtEl>
                                        <p:attrNameLst>
                                          <p:attrName>style.visibility</p:attrName>
                                        </p:attrNameLst>
                                      </p:cBhvr>
                                      <p:to>
                                        <p:strVal val="visible"/>
                                      </p:to>
                                    </p:set>
                                    <p:anim calcmode="lin" valueType="num">
                                      <p:cBhvr additive="base">
                                        <p:cTn id="7" dur="500" fill="hold"/>
                                        <p:tgtEl>
                                          <p:spTgt spid="1949708"/>
                                        </p:tgtEl>
                                        <p:attrNameLst>
                                          <p:attrName>ppt_x</p:attrName>
                                        </p:attrNameLst>
                                      </p:cBhvr>
                                      <p:tavLst>
                                        <p:tav tm="0">
                                          <p:val>
                                            <p:strVal val="#ppt_x"/>
                                          </p:val>
                                        </p:tav>
                                        <p:tav tm="100000">
                                          <p:val>
                                            <p:strVal val="#ppt_x"/>
                                          </p:val>
                                        </p:tav>
                                      </p:tavLst>
                                    </p:anim>
                                    <p:anim calcmode="lin" valueType="num">
                                      <p:cBhvr additive="base">
                                        <p:cTn id="8" dur="500" fill="hold"/>
                                        <p:tgtEl>
                                          <p:spTgt spid="194970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49709"/>
                                        </p:tgtEl>
                                        <p:attrNameLst>
                                          <p:attrName>style.visibility</p:attrName>
                                        </p:attrNameLst>
                                      </p:cBhvr>
                                      <p:to>
                                        <p:strVal val="visible"/>
                                      </p:to>
                                    </p:set>
                                    <p:anim calcmode="lin" valueType="num">
                                      <p:cBhvr additive="base">
                                        <p:cTn id="13" dur="500" fill="hold"/>
                                        <p:tgtEl>
                                          <p:spTgt spid="1949709"/>
                                        </p:tgtEl>
                                        <p:attrNameLst>
                                          <p:attrName>ppt_x</p:attrName>
                                        </p:attrNameLst>
                                      </p:cBhvr>
                                      <p:tavLst>
                                        <p:tav tm="0">
                                          <p:val>
                                            <p:strVal val="#ppt_x"/>
                                          </p:val>
                                        </p:tav>
                                        <p:tav tm="100000">
                                          <p:val>
                                            <p:strVal val="#ppt_x"/>
                                          </p:val>
                                        </p:tav>
                                      </p:tavLst>
                                    </p:anim>
                                    <p:anim calcmode="lin" valueType="num">
                                      <p:cBhvr additive="base">
                                        <p:cTn id="14" dur="500" fill="hold"/>
                                        <p:tgtEl>
                                          <p:spTgt spid="194970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1949710"/>
                                        </p:tgtEl>
                                        <p:attrNameLst>
                                          <p:attrName>style.visibility</p:attrName>
                                        </p:attrNameLst>
                                      </p:cBhvr>
                                      <p:to>
                                        <p:strVal val="visible"/>
                                      </p:to>
                                    </p:set>
                                    <p:anim calcmode="lin" valueType="num">
                                      <p:cBhvr additive="base">
                                        <p:cTn id="19" dur="500" fill="hold"/>
                                        <p:tgtEl>
                                          <p:spTgt spid="1949710"/>
                                        </p:tgtEl>
                                        <p:attrNameLst>
                                          <p:attrName>ppt_x</p:attrName>
                                        </p:attrNameLst>
                                      </p:cBhvr>
                                      <p:tavLst>
                                        <p:tav tm="0">
                                          <p:val>
                                            <p:strVal val="#ppt_x"/>
                                          </p:val>
                                        </p:tav>
                                        <p:tav tm="100000">
                                          <p:val>
                                            <p:strVal val="#ppt_x"/>
                                          </p:val>
                                        </p:tav>
                                      </p:tavLst>
                                    </p:anim>
                                    <p:anim calcmode="lin" valueType="num">
                                      <p:cBhvr additive="base">
                                        <p:cTn id="20" dur="500" fill="hold"/>
                                        <p:tgtEl>
                                          <p:spTgt spid="1949710"/>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949713"/>
                                        </p:tgtEl>
                                        <p:attrNameLst>
                                          <p:attrName>style.visibility</p:attrName>
                                        </p:attrNameLst>
                                      </p:cBhvr>
                                      <p:to>
                                        <p:strVal val="visible"/>
                                      </p:to>
                                    </p:set>
                                    <p:anim calcmode="lin" valueType="num">
                                      <p:cBhvr additive="base">
                                        <p:cTn id="25" dur="500" fill="hold"/>
                                        <p:tgtEl>
                                          <p:spTgt spid="1949713"/>
                                        </p:tgtEl>
                                        <p:attrNameLst>
                                          <p:attrName>ppt_x</p:attrName>
                                        </p:attrNameLst>
                                      </p:cBhvr>
                                      <p:tavLst>
                                        <p:tav tm="0">
                                          <p:val>
                                            <p:strVal val="#ppt_x"/>
                                          </p:val>
                                        </p:tav>
                                        <p:tav tm="100000">
                                          <p:val>
                                            <p:strVal val="#ppt_x"/>
                                          </p:val>
                                        </p:tav>
                                      </p:tavLst>
                                    </p:anim>
                                    <p:anim calcmode="lin" valueType="num">
                                      <p:cBhvr additive="base">
                                        <p:cTn id="26" dur="500" fill="hold"/>
                                        <p:tgtEl>
                                          <p:spTgt spid="19497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949716"/>
                                        </p:tgtEl>
                                        <p:attrNameLst>
                                          <p:attrName>style.visibility</p:attrName>
                                        </p:attrNameLst>
                                      </p:cBhvr>
                                      <p:to>
                                        <p:strVal val="visible"/>
                                      </p:to>
                                    </p:set>
                                    <p:anim calcmode="lin" valueType="num">
                                      <p:cBhvr additive="base">
                                        <p:cTn id="31" dur="500" fill="hold"/>
                                        <p:tgtEl>
                                          <p:spTgt spid="1949716"/>
                                        </p:tgtEl>
                                        <p:attrNameLst>
                                          <p:attrName>ppt_x</p:attrName>
                                        </p:attrNameLst>
                                      </p:cBhvr>
                                      <p:tavLst>
                                        <p:tav tm="0">
                                          <p:val>
                                            <p:strVal val="0-#ppt_w/2"/>
                                          </p:val>
                                        </p:tav>
                                        <p:tav tm="100000">
                                          <p:val>
                                            <p:strVal val="#ppt_x"/>
                                          </p:val>
                                        </p:tav>
                                      </p:tavLst>
                                    </p:anim>
                                    <p:anim calcmode="lin" valueType="num">
                                      <p:cBhvr additive="base">
                                        <p:cTn id="32" dur="500" fill="hold"/>
                                        <p:tgtEl>
                                          <p:spTgt spid="1949716"/>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949705"/>
                                        </p:tgtEl>
                                        <p:attrNameLst>
                                          <p:attrName>style.visibility</p:attrName>
                                        </p:attrNameLst>
                                      </p:cBhvr>
                                      <p:to>
                                        <p:strVal val="visible"/>
                                      </p:to>
                                    </p:set>
                                    <p:anim calcmode="lin" valueType="num">
                                      <p:cBhvr additive="base">
                                        <p:cTn id="37" dur="500" fill="hold"/>
                                        <p:tgtEl>
                                          <p:spTgt spid="1949705"/>
                                        </p:tgtEl>
                                        <p:attrNameLst>
                                          <p:attrName>ppt_x</p:attrName>
                                        </p:attrNameLst>
                                      </p:cBhvr>
                                      <p:tavLst>
                                        <p:tav tm="0">
                                          <p:val>
                                            <p:strVal val="0-#ppt_w/2"/>
                                          </p:val>
                                        </p:tav>
                                        <p:tav tm="100000">
                                          <p:val>
                                            <p:strVal val="#ppt_x"/>
                                          </p:val>
                                        </p:tav>
                                      </p:tavLst>
                                    </p:anim>
                                    <p:anim calcmode="lin" valueType="num">
                                      <p:cBhvr additive="base">
                                        <p:cTn id="38" dur="500" fill="hold"/>
                                        <p:tgtEl>
                                          <p:spTgt spid="1949705"/>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949706"/>
                                        </p:tgtEl>
                                        <p:attrNameLst>
                                          <p:attrName>style.visibility</p:attrName>
                                        </p:attrNameLst>
                                      </p:cBhvr>
                                      <p:to>
                                        <p:strVal val="visible"/>
                                      </p:to>
                                    </p:set>
                                    <p:anim calcmode="lin" valueType="num">
                                      <p:cBhvr additive="base">
                                        <p:cTn id="43" dur="500" fill="hold"/>
                                        <p:tgtEl>
                                          <p:spTgt spid="1949706"/>
                                        </p:tgtEl>
                                        <p:attrNameLst>
                                          <p:attrName>ppt_x</p:attrName>
                                        </p:attrNameLst>
                                      </p:cBhvr>
                                      <p:tavLst>
                                        <p:tav tm="0">
                                          <p:val>
                                            <p:strVal val="0-#ppt_w/2"/>
                                          </p:val>
                                        </p:tav>
                                        <p:tav tm="100000">
                                          <p:val>
                                            <p:strVal val="#ppt_x"/>
                                          </p:val>
                                        </p:tav>
                                      </p:tavLst>
                                    </p:anim>
                                    <p:anim calcmode="lin" valueType="num">
                                      <p:cBhvr additive="base">
                                        <p:cTn id="44" dur="500" fill="hold"/>
                                        <p:tgtEl>
                                          <p:spTgt spid="1949706"/>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949707"/>
                                        </p:tgtEl>
                                        <p:attrNameLst>
                                          <p:attrName>style.visibility</p:attrName>
                                        </p:attrNameLst>
                                      </p:cBhvr>
                                      <p:to>
                                        <p:strVal val="visible"/>
                                      </p:to>
                                    </p:set>
                                    <p:anim calcmode="lin" valueType="num">
                                      <p:cBhvr additive="base">
                                        <p:cTn id="49" dur="500" fill="hold"/>
                                        <p:tgtEl>
                                          <p:spTgt spid="1949707"/>
                                        </p:tgtEl>
                                        <p:attrNameLst>
                                          <p:attrName>ppt_x</p:attrName>
                                        </p:attrNameLst>
                                      </p:cBhvr>
                                      <p:tavLst>
                                        <p:tav tm="0">
                                          <p:val>
                                            <p:strVal val="0-#ppt_w/2"/>
                                          </p:val>
                                        </p:tav>
                                        <p:tav tm="100000">
                                          <p:val>
                                            <p:strVal val="#ppt_x"/>
                                          </p:val>
                                        </p:tav>
                                      </p:tavLst>
                                    </p:anim>
                                    <p:anim calcmode="lin" valueType="num">
                                      <p:cBhvr additive="base">
                                        <p:cTn id="50" dur="500" fill="hold"/>
                                        <p:tgtEl>
                                          <p:spTgt spid="194970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9705" grpId="0" autoUpdateAnimBg="0"/>
      <p:bldP spid="1949706" grpId="0" autoUpdateAnimBg="0"/>
      <p:bldP spid="1949707" grpId="0" autoUpdateAnimBg="0"/>
      <p:bldP spid="1949708" grpId="0" animBg="1" autoUpdateAnimBg="0"/>
      <p:bldP spid="1949709" grpId="0" animBg="1" autoUpdateAnimBg="0"/>
      <p:bldP spid="1949710" grpId="0" animBg="1" autoUpdateAnimBg="0"/>
      <p:bldP spid="1949713" grpId="0" autoUpdateAnimBg="0"/>
      <p:bldP spid="1949716"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Transformational Leadership</a:t>
            </a:r>
            <a:endParaRPr lang="zh-TW" altLang="en-US" dirty="0"/>
          </a:p>
        </p:txBody>
      </p:sp>
      <p:sp>
        <p:nvSpPr>
          <p:cNvPr id="3" name="內容版面配置區 2"/>
          <p:cNvSpPr>
            <a:spLocks noGrp="1"/>
          </p:cNvSpPr>
          <p:nvPr>
            <p:ph sz="half" idx="1"/>
          </p:nvPr>
        </p:nvSpPr>
        <p:spPr>
          <a:xfrm>
            <a:off x="467544" y="1124744"/>
            <a:ext cx="8272214" cy="4495800"/>
          </a:xfrm>
        </p:spPr>
        <p:txBody>
          <a:bodyPr/>
          <a:lstStyle/>
          <a:p>
            <a:r>
              <a:rPr lang="zh-TW" altLang="en-US" dirty="0" smtClean="0"/>
              <a:t>交易</a:t>
            </a:r>
            <a:r>
              <a:rPr lang="zh-TW" altLang="en-US" dirty="0"/>
              <a:t>式領導</a:t>
            </a:r>
            <a:r>
              <a:rPr lang="en-US" altLang="zh-TW" dirty="0"/>
              <a:t>(transactional leadership</a:t>
            </a:r>
            <a:r>
              <a:rPr lang="en-US" altLang="zh-TW" dirty="0" smtClean="0"/>
              <a:t>)</a:t>
            </a:r>
            <a:r>
              <a:rPr lang="zh-TW" altLang="en-US" dirty="0" smtClean="0"/>
              <a:t> ：所謂</a:t>
            </a:r>
            <a:r>
              <a:rPr lang="zh-TW" altLang="en-US" dirty="0"/>
              <a:t>交易式領導，意指領導者與部屬處於一種交換關係上，領導者透過實質的獎酬，來釐清部屬應扮演的角色與任務需求，當部屬幫助領導者完成預定的任務時，領導者即給與部屬所想要的金錢或物質報償做為交換</a:t>
            </a:r>
            <a:r>
              <a:rPr lang="zh-TW" altLang="en-US" dirty="0" smtClean="0"/>
              <a:t>。</a:t>
            </a:r>
            <a:endParaRPr lang="en-US" altLang="zh-TW" dirty="0" smtClean="0"/>
          </a:p>
          <a:p>
            <a:r>
              <a:rPr lang="zh-TW" altLang="en-US" dirty="0" smtClean="0"/>
              <a:t>轉換</a:t>
            </a:r>
            <a:r>
              <a:rPr lang="zh-TW" altLang="en-US" dirty="0"/>
              <a:t>式領導</a:t>
            </a:r>
            <a:r>
              <a:rPr lang="en-US" altLang="zh-TW" dirty="0"/>
              <a:t>(transformational </a:t>
            </a:r>
            <a:r>
              <a:rPr lang="en-US" altLang="zh-TW" dirty="0" smtClean="0"/>
              <a:t>leadership</a:t>
            </a:r>
            <a:r>
              <a:rPr lang="en-US" altLang="zh-TW" dirty="0"/>
              <a:t>)</a:t>
            </a:r>
            <a:r>
              <a:rPr lang="zh-TW" altLang="en-US" dirty="0" smtClean="0"/>
              <a:t> ：轉型</a:t>
            </a:r>
            <a:r>
              <a:rPr lang="zh-TW" altLang="en-US" dirty="0"/>
              <a:t>領導者則強調建構願景，並積極獲得部屬對願景的認同，幫助部屬檢視自我的價值觀與信念，使其脫胎換骨，發揮驚人的潛力，與領導者一同實現願景，完成不可能的任務。</a:t>
            </a:r>
          </a:p>
        </p:txBody>
      </p:sp>
      <p:sp>
        <p:nvSpPr>
          <p:cNvPr id="5" name="投影片編號版面配置區 4"/>
          <p:cNvSpPr>
            <a:spLocks noGrp="1"/>
          </p:cNvSpPr>
          <p:nvPr>
            <p:ph type="sldNum" sz="quarter" idx="12"/>
          </p:nvPr>
        </p:nvSpPr>
        <p:spPr/>
        <p:txBody>
          <a:bodyPr/>
          <a:lstStyle/>
          <a:p>
            <a:pPr>
              <a:defRPr/>
            </a:pPr>
            <a:fld id="{6D481035-CC87-4D1B-99F5-956B7B3E25F5}" type="slidenum">
              <a:rPr lang="en-US" altLang="zh-TW" smtClean="0"/>
              <a:pPr>
                <a:defRPr/>
              </a:pPr>
              <a:t>5</a:t>
            </a:fld>
            <a:endParaRPr lang="en-US" altLang="zh-TW"/>
          </a:p>
        </p:txBody>
      </p:sp>
      <p:sp>
        <p:nvSpPr>
          <p:cNvPr id="6" name="文字方塊 5"/>
          <p:cNvSpPr txBox="1"/>
          <p:nvPr/>
        </p:nvSpPr>
        <p:spPr>
          <a:xfrm>
            <a:off x="1403648" y="6170820"/>
            <a:ext cx="5777544" cy="276999"/>
          </a:xfrm>
          <a:prstGeom prst="rect">
            <a:avLst/>
          </a:prstGeom>
          <a:noFill/>
        </p:spPr>
        <p:txBody>
          <a:bodyPr wrap="none" rtlCol="0">
            <a:spAutoFit/>
          </a:bodyPr>
          <a:lstStyle/>
          <a:p>
            <a:r>
              <a:rPr lang="en-US" altLang="zh-TW" sz="1200" dirty="0">
                <a:hlinkClick r:id="rId2"/>
              </a:rPr>
              <a:t>http://ethan0620.blogspot.tw/2009/03/transformational-leadershiptransactiona.html</a:t>
            </a:r>
            <a:endParaRPr lang="zh-TW" altLang="en-US" sz="1200" dirty="0"/>
          </a:p>
        </p:txBody>
      </p:sp>
    </p:spTree>
    <p:extLst>
      <p:ext uri="{BB962C8B-B14F-4D97-AF65-F5344CB8AC3E}">
        <p14:creationId xmlns:p14="http://schemas.microsoft.com/office/powerpoint/2010/main" val="9059199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54707" y="116632"/>
            <a:ext cx="8229600" cy="1143000"/>
          </a:xfrm>
        </p:spPr>
        <p:txBody>
          <a:bodyPr/>
          <a:lstStyle/>
          <a:p>
            <a:r>
              <a:rPr lang="zh-TW" altLang="en-US" dirty="0"/>
              <a:t>轉換型領導</a:t>
            </a:r>
          </a:p>
        </p:txBody>
      </p:sp>
      <p:sp>
        <p:nvSpPr>
          <p:cNvPr id="3" name="內容版面配置區 2"/>
          <p:cNvSpPr>
            <a:spLocks noGrp="1"/>
          </p:cNvSpPr>
          <p:nvPr>
            <p:ph sz="half" idx="1"/>
          </p:nvPr>
        </p:nvSpPr>
        <p:spPr>
          <a:xfrm>
            <a:off x="476250" y="1268413"/>
            <a:ext cx="8272214" cy="4495800"/>
          </a:xfrm>
        </p:spPr>
        <p:txBody>
          <a:bodyPr/>
          <a:lstStyle/>
          <a:p>
            <a:r>
              <a:rPr lang="zh-TW" altLang="en-US" dirty="0"/>
              <a:t>轉換</a:t>
            </a:r>
            <a:r>
              <a:rPr lang="zh-TW" altLang="en-US" dirty="0" smtClean="0"/>
              <a:t>型</a:t>
            </a:r>
            <a:r>
              <a:rPr lang="zh-TW" altLang="en-US" dirty="0"/>
              <a:t>領導理論把領導者和下屬的角色相互聯繫起來，並試圖在領導者與下屬之間創造出一種能提高雙方動力和品德水平的過程。</a:t>
            </a:r>
            <a:r>
              <a:rPr lang="zh-TW" altLang="en-US" dirty="0" smtClean="0"/>
              <a:t>擁有</a:t>
            </a:r>
            <a:r>
              <a:rPr lang="zh-TW" altLang="en-US" dirty="0"/>
              <a:t>轉換</a:t>
            </a:r>
            <a:r>
              <a:rPr lang="zh-TW" altLang="en-US" dirty="0" smtClean="0">
                <a:hlinkClick r:id="rId2" tooltip="变革型领导力"/>
              </a:rPr>
              <a:t>型</a:t>
            </a:r>
            <a:r>
              <a:rPr lang="zh-TW" altLang="en-US" dirty="0">
                <a:hlinkClick r:id="rId2" tooltip="变革型领导力"/>
              </a:rPr>
              <a:t>領導力</a:t>
            </a:r>
            <a:r>
              <a:rPr lang="zh-TW" altLang="en-US" dirty="0"/>
              <a:t>的領導者通過自身的行為表率，對下屬需求的關心來優化組織內的成員</a:t>
            </a:r>
            <a:r>
              <a:rPr lang="zh-TW" altLang="en-US" dirty="0">
                <a:hlinkClick r:id="rId3" tooltip="互动"/>
              </a:rPr>
              <a:t>互動</a:t>
            </a:r>
            <a:r>
              <a:rPr lang="zh-TW" altLang="en-US" dirty="0"/>
              <a:t>。同時通過對</a:t>
            </a:r>
            <a:r>
              <a:rPr lang="zh-TW" altLang="en-US" dirty="0">
                <a:hlinkClick r:id="rId4" tooltip="组织愿景"/>
              </a:rPr>
              <a:t>組織願景</a:t>
            </a:r>
            <a:r>
              <a:rPr lang="zh-TW" altLang="en-US" dirty="0"/>
              <a:t>的</a:t>
            </a:r>
            <a:r>
              <a:rPr lang="zh-TW" altLang="en-US" dirty="0">
                <a:hlinkClick r:id="rId5" tooltip="共同创造"/>
              </a:rPr>
              <a:t>共同創造</a:t>
            </a:r>
            <a:r>
              <a:rPr lang="zh-TW" altLang="en-US" dirty="0"/>
              <a:t>和宣揚，在組織內營造起變革的氛圍，在富有效率地完成</a:t>
            </a:r>
            <a:r>
              <a:rPr lang="zh-TW" altLang="en-US" dirty="0">
                <a:hlinkClick r:id="rId6" tooltip="组织目标"/>
              </a:rPr>
              <a:t>組織目標</a:t>
            </a:r>
            <a:r>
              <a:rPr lang="zh-TW" altLang="en-US" dirty="0"/>
              <a:t>的過程中推動組織的適應性變革</a:t>
            </a:r>
            <a:r>
              <a:rPr lang="zh-TW" altLang="en-US" dirty="0" smtClean="0"/>
              <a:t>。</a:t>
            </a:r>
            <a:endParaRPr lang="en-US" altLang="zh-TW" dirty="0" smtClean="0"/>
          </a:p>
          <a:p>
            <a:r>
              <a:rPr lang="zh-TW" altLang="en-US" dirty="0">
                <a:latin typeface="arial"/>
              </a:rPr>
              <a:t>領導力＝有共識的使命和價值＋找到合適的人選＋在行動中栽培人才達成目標</a:t>
            </a:r>
            <a:endParaRPr lang="zh-TW" altLang="en-US" dirty="0"/>
          </a:p>
        </p:txBody>
      </p:sp>
      <p:sp>
        <p:nvSpPr>
          <p:cNvPr id="5" name="投影片編號版面配置區 4"/>
          <p:cNvSpPr>
            <a:spLocks noGrp="1"/>
          </p:cNvSpPr>
          <p:nvPr>
            <p:ph type="sldNum" sz="quarter" idx="12"/>
          </p:nvPr>
        </p:nvSpPr>
        <p:spPr/>
        <p:txBody>
          <a:bodyPr/>
          <a:lstStyle/>
          <a:p>
            <a:pPr>
              <a:defRPr/>
            </a:pPr>
            <a:fld id="{6D481035-CC87-4D1B-99F5-956B7B3E25F5}" type="slidenum">
              <a:rPr lang="en-US" altLang="zh-TW" smtClean="0"/>
              <a:pPr>
                <a:defRPr/>
              </a:pPr>
              <a:t>6</a:t>
            </a:fld>
            <a:endParaRPr lang="en-US" altLang="zh-TW"/>
          </a:p>
        </p:txBody>
      </p:sp>
      <p:sp>
        <p:nvSpPr>
          <p:cNvPr id="6" name="文字方塊 5"/>
          <p:cNvSpPr txBox="1"/>
          <p:nvPr/>
        </p:nvSpPr>
        <p:spPr>
          <a:xfrm>
            <a:off x="1187624" y="5870064"/>
            <a:ext cx="6963766" cy="276999"/>
          </a:xfrm>
          <a:prstGeom prst="rect">
            <a:avLst/>
          </a:prstGeom>
          <a:noFill/>
        </p:spPr>
        <p:txBody>
          <a:bodyPr wrap="none" rtlCol="0">
            <a:spAutoFit/>
          </a:bodyPr>
          <a:lstStyle/>
          <a:p>
            <a:r>
              <a:rPr lang="en-US" altLang="zh-TW" sz="1200" dirty="0">
                <a:hlinkClick r:id="rId7"/>
              </a:rPr>
              <a:t>http://wiki.mbalib.com/zh-tw/%E5%8F%98%E9%9D%A9%E5%9E%8B%E9%A2%86%E5%AF%BC</a:t>
            </a:r>
            <a:endParaRPr lang="zh-TW" altLang="en-US" sz="1200" dirty="0"/>
          </a:p>
        </p:txBody>
      </p:sp>
    </p:spTree>
    <p:extLst>
      <p:ext uri="{BB962C8B-B14F-4D97-AF65-F5344CB8AC3E}">
        <p14:creationId xmlns:p14="http://schemas.microsoft.com/office/powerpoint/2010/main" val="4055243637"/>
      </p:ext>
    </p:extLst>
  </p:cSld>
  <p:clrMapOvr>
    <a:masterClrMapping/>
  </p:clrMapOvr>
  <p:timing>
    <p:tnLst>
      <p:par>
        <p:cTn id="1" dur="indefinite" restart="never" nodeType="tmRoot"/>
      </p:par>
    </p:tnLst>
  </p:timing>
</p:sld>
</file>

<file path=ppt/theme/theme1.xml><?xml version="1.0" encoding="utf-8"?>
<a:theme xmlns:a="http://schemas.openxmlformats.org/drawingml/2006/main" name="教學目標">
  <a:themeElements>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Skm">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km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Skm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Skm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Skm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Skm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Skm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Skm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Skm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教學目標</Template>
  <TotalTime>226</TotalTime>
  <Words>687</Words>
  <Application>Microsoft Office PowerPoint</Application>
  <PresentationFormat>如螢幕大小 (4:3)</PresentationFormat>
  <Paragraphs>59</Paragraphs>
  <Slides>6</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6</vt:i4>
      </vt:variant>
    </vt:vector>
  </HeadingPairs>
  <TitlesOfParts>
    <vt:vector size="12" baseType="lpstr">
      <vt:lpstr>標楷體</vt:lpstr>
      <vt:lpstr>arial</vt:lpstr>
      <vt:lpstr>arial</vt:lpstr>
      <vt:lpstr>Symbol</vt:lpstr>
      <vt:lpstr>Times New Roman</vt:lpstr>
      <vt:lpstr>教學目標</vt:lpstr>
      <vt:lpstr>領導行為的變遷Ⅰ</vt:lpstr>
      <vt:lpstr>領導行為的變遷Ⅱ</vt:lpstr>
      <vt:lpstr>領導行為的變遷Ⅲ</vt:lpstr>
      <vt:lpstr>領導者的角色</vt:lpstr>
      <vt:lpstr>Transformational Leadership</vt:lpstr>
      <vt:lpstr>轉換型領導</vt:lpstr>
    </vt:vector>
  </TitlesOfParts>
  <Company>Your Company Name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領導者的角色</dc:title>
  <dc:creator>Your User Name</dc:creator>
  <cp:lastModifiedBy>George Lee</cp:lastModifiedBy>
  <cp:revision>9</cp:revision>
  <dcterms:created xsi:type="dcterms:W3CDTF">2010-07-17T14:17:34Z</dcterms:created>
  <dcterms:modified xsi:type="dcterms:W3CDTF">2017-09-12T07:54:34Z</dcterms:modified>
</cp:coreProperties>
</file>